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x="18288000" cy="10287000"/>
  <p:notesSz cx="6858000" cy="9144000"/>
  <p:embeddedFontLst>
    <p:embeddedFont>
      <p:font typeface="Hagrid" charset="1" panose="00000500000000000000"/>
      <p:regular r:id="rId29"/>
    </p:embeddedFont>
    <p:embeddedFont>
      <p:font typeface="Raleway" charset="1" panose="00000000000000000000"/>
      <p:regular r:id="rId30"/>
    </p:embeddedFont>
    <p:embeddedFont>
      <p:font typeface="Raleway Bold" charset="1" panose="000000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svg>
</file>

<file path=ppt/media/image13.jpeg>
</file>

<file path=ppt/media/image14.jpeg>
</file>

<file path=ppt/media/image15.jpeg>
</file>

<file path=ppt/media/image16.pn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png>
</file>

<file path=ppt/media/image28.png>
</file>

<file path=ppt/media/image3.sv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5.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7.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8.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9.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0.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1.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2.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3.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4.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5.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6.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7.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2774940" y="-1212719"/>
            <a:ext cx="12738120" cy="12712438"/>
          </a:xfrm>
          <a:custGeom>
            <a:avLst/>
            <a:gdLst/>
            <a:ahLst/>
            <a:cxnLst/>
            <a:rect r="r" b="b" t="t" l="l"/>
            <a:pathLst>
              <a:path h="12712438" w="12738120">
                <a:moveTo>
                  <a:pt x="0" y="0"/>
                </a:moveTo>
                <a:lnTo>
                  <a:pt x="12738120" y="0"/>
                </a:lnTo>
                <a:lnTo>
                  <a:pt x="12738120" y="12712438"/>
                </a:lnTo>
                <a:lnTo>
                  <a:pt x="0" y="12712438"/>
                </a:lnTo>
                <a:lnTo>
                  <a:pt x="0" y="0"/>
                </a:lnTo>
                <a:close/>
              </a:path>
            </a:pathLst>
          </a:custGeom>
          <a:blipFill>
            <a:blip r:embed="rId2"/>
            <a:stretch>
              <a:fillRect l="0" t="0" r="0" b="0"/>
            </a:stretch>
          </a:blipFill>
        </p:spPr>
      </p:sp>
      <p:grpSp>
        <p:nvGrpSpPr>
          <p:cNvPr name="Group 3" id="3"/>
          <p:cNvGrpSpPr/>
          <p:nvPr/>
        </p:nvGrpSpPr>
        <p:grpSpPr>
          <a:xfrm rot="0">
            <a:off x="6273412" y="6535677"/>
            <a:ext cx="5741176" cy="643670"/>
            <a:chOff x="0" y="0"/>
            <a:chExt cx="9758070" cy="1106170"/>
          </a:xfrm>
        </p:grpSpPr>
        <p:sp>
          <p:nvSpPr>
            <p:cNvPr name="Freeform 4" id="4"/>
            <p:cNvSpPr/>
            <p:nvPr/>
          </p:nvSpPr>
          <p:spPr>
            <a:xfrm flipH="false" flipV="false" rot="0">
              <a:off x="0" y="0"/>
              <a:ext cx="9759340" cy="1107440"/>
            </a:xfrm>
            <a:custGeom>
              <a:avLst/>
              <a:gdLst/>
              <a:ahLst/>
              <a:cxnLst/>
              <a:rect r="r" b="b" t="t" l="l"/>
              <a:pathLst>
                <a:path h="1107440" w="9759340">
                  <a:moveTo>
                    <a:pt x="9205620" y="45720"/>
                  </a:moveTo>
                  <a:cubicBezTo>
                    <a:pt x="9485020" y="45720"/>
                    <a:pt x="9712351" y="273050"/>
                    <a:pt x="9712351" y="552450"/>
                  </a:cubicBezTo>
                  <a:cubicBezTo>
                    <a:pt x="9712351" y="831850"/>
                    <a:pt x="9485020" y="1059180"/>
                    <a:pt x="9205620" y="1059180"/>
                  </a:cubicBezTo>
                  <a:lnTo>
                    <a:pt x="553720" y="1059180"/>
                  </a:lnTo>
                  <a:cubicBezTo>
                    <a:pt x="274320" y="1059180"/>
                    <a:pt x="46990" y="831850"/>
                    <a:pt x="46990" y="552450"/>
                  </a:cubicBezTo>
                  <a:cubicBezTo>
                    <a:pt x="46990" y="273050"/>
                    <a:pt x="274320" y="45720"/>
                    <a:pt x="553720" y="45720"/>
                  </a:cubicBezTo>
                  <a:lnTo>
                    <a:pt x="9205620" y="45720"/>
                  </a:lnTo>
                  <a:moveTo>
                    <a:pt x="9205620" y="0"/>
                  </a:moveTo>
                  <a:lnTo>
                    <a:pt x="553720" y="0"/>
                  </a:lnTo>
                  <a:cubicBezTo>
                    <a:pt x="247650" y="0"/>
                    <a:pt x="0" y="247650"/>
                    <a:pt x="0" y="553720"/>
                  </a:cubicBezTo>
                  <a:cubicBezTo>
                    <a:pt x="0" y="859790"/>
                    <a:pt x="247650" y="1107440"/>
                    <a:pt x="553720" y="1107440"/>
                  </a:cubicBezTo>
                  <a:lnTo>
                    <a:pt x="9205620" y="1107440"/>
                  </a:lnTo>
                  <a:cubicBezTo>
                    <a:pt x="9511690" y="1107440"/>
                    <a:pt x="9759340" y="859790"/>
                    <a:pt x="9759340" y="553720"/>
                  </a:cubicBezTo>
                  <a:cubicBezTo>
                    <a:pt x="9758070" y="247650"/>
                    <a:pt x="9510420" y="0"/>
                    <a:pt x="9205620" y="0"/>
                  </a:cubicBezTo>
                  <a:close/>
                </a:path>
              </a:pathLst>
            </a:custGeom>
            <a:solidFill>
              <a:srgbClr val="000000"/>
            </a:solidFill>
          </p:spPr>
        </p:sp>
      </p:grpSp>
      <p:sp>
        <p:nvSpPr>
          <p:cNvPr name="AutoShape 5" id="5"/>
          <p:cNvSpPr/>
          <p:nvPr/>
        </p:nvSpPr>
        <p:spPr>
          <a:xfrm rot="0">
            <a:off x="16933370" y="1052675"/>
            <a:ext cx="325930" cy="0"/>
          </a:xfrm>
          <a:prstGeom prst="line">
            <a:avLst/>
          </a:prstGeom>
          <a:ln cap="flat" w="28575">
            <a:solidFill>
              <a:srgbClr val="000000"/>
            </a:solidFill>
            <a:prstDash val="solid"/>
            <a:headEnd type="none" len="sm" w="sm"/>
            <a:tailEnd type="none" len="sm" w="sm"/>
          </a:ln>
        </p:spPr>
      </p:sp>
      <p:sp>
        <p:nvSpPr>
          <p:cNvPr name="AutoShape 6" id="6"/>
          <p:cNvSpPr/>
          <p:nvPr/>
        </p:nvSpPr>
        <p:spPr>
          <a:xfrm rot="0">
            <a:off x="16933370" y="1182027"/>
            <a:ext cx="325930" cy="0"/>
          </a:xfrm>
          <a:prstGeom prst="line">
            <a:avLst/>
          </a:prstGeom>
          <a:ln cap="flat" w="28575">
            <a:solidFill>
              <a:srgbClr val="000000"/>
            </a:solidFill>
            <a:prstDash val="solid"/>
            <a:headEnd type="none" len="sm" w="sm"/>
            <a:tailEnd type="none" len="sm" w="sm"/>
          </a:ln>
        </p:spPr>
      </p:sp>
      <p:sp>
        <p:nvSpPr>
          <p:cNvPr name="AutoShape 7" id="7"/>
          <p:cNvSpPr/>
          <p:nvPr/>
        </p:nvSpPr>
        <p:spPr>
          <a:xfrm rot="0">
            <a:off x="16933370" y="1311379"/>
            <a:ext cx="325930" cy="0"/>
          </a:xfrm>
          <a:prstGeom prst="line">
            <a:avLst/>
          </a:prstGeom>
          <a:ln cap="flat" w="28575">
            <a:solidFill>
              <a:srgbClr val="000000"/>
            </a:solidFill>
            <a:prstDash val="solid"/>
            <a:headEnd type="none" len="sm" w="sm"/>
            <a:tailEnd type="none" len="sm" w="sm"/>
          </a:ln>
        </p:spPr>
      </p:sp>
      <p:sp>
        <p:nvSpPr>
          <p:cNvPr name="Freeform 8" id="8"/>
          <p:cNvSpPr/>
          <p:nvPr/>
        </p:nvSpPr>
        <p:spPr>
          <a:xfrm flipH="false" flipV="false" rot="0">
            <a:off x="16290659" y="1027722"/>
            <a:ext cx="312232" cy="312232"/>
          </a:xfrm>
          <a:custGeom>
            <a:avLst/>
            <a:gdLst/>
            <a:ahLst/>
            <a:cxnLst/>
            <a:rect r="r" b="b" t="t" l="l"/>
            <a:pathLst>
              <a:path h="312232" w="312232">
                <a:moveTo>
                  <a:pt x="0" y="0"/>
                </a:moveTo>
                <a:lnTo>
                  <a:pt x="312232" y="0"/>
                </a:lnTo>
                <a:lnTo>
                  <a:pt x="312232" y="312232"/>
                </a:lnTo>
                <a:lnTo>
                  <a:pt x="0" y="31223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4006936" y="2199640"/>
            <a:ext cx="10274128" cy="2943860"/>
          </a:xfrm>
          <a:prstGeom prst="rect">
            <a:avLst/>
          </a:prstGeom>
        </p:spPr>
        <p:txBody>
          <a:bodyPr anchor="t" rtlCol="false" tIns="0" lIns="0" bIns="0" rIns="0">
            <a:spAutoFit/>
          </a:bodyPr>
          <a:lstStyle/>
          <a:p>
            <a:pPr algn="ctr">
              <a:lnSpc>
                <a:spcPts val="7839"/>
              </a:lnSpc>
            </a:pPr>
            <a:r>
              <a:rPr lang="en-US" sz="5599">
                <a:solidFill>
                  <a:srgbClr val="000000"/>
                </a:solidFill>
                <a:latin typeface="Hagrid"/>
                <a:ea typeface="Hagrid"/>
                <a:cs typeface="Hagrid"/>
                <a:sym typeface="Hagrid"/>
              </a:rPr>
              <a:t>¿Es el aumento de la criminalidad culpa de los inmigrantes?</a:t>
            </a:r>
          </a:p>
        </p:txBody>
      </p:sp>
      <p:sp>
        <p:nvSpPr>
          <p:cNvPr name="TextBox 10" id="10"/>
          <p:cNvSpPr txBox="true"/>
          <p:nvPr/>
        </p:nvSpPr>
        <p:spPr>
          <a:xfrm rot="0">
            <a:off x="6273412" y="6617482"/>
            <a:ext cx="5741176" cy="415290"/>
          </a:xfrm>
          <a:prstGeom prst="rect">
            <a:avLst/>
          </a:prstGeom>
        </p:spPr>
        <p:txBody>
          <a:bodyPr anchor="t" rtlCol="false" tIns="0" lIns="0" bIns="0" rIns="0">
            <a:spAutoFit/>
          </a:bodyPr>
          <a:lstStyle/>
          <a:p>
            <a:pPr algn="ctr">
              <a:lnSpc>
                <a:spcPts val="3359"/>
              </a:lnSpc>
            </a:pPr>
            <a:r>
              <a:rPr lang="en-US" sz="2399">
                <a:solidFill>
                  <a:srgbClr val="000000"/>
                </a:solidFill>
                <a:latin typeface="Raleway"/>
                <a:ea typeface="Raleway"/>
                <a:cs typeface="Raleway"/>
                <a:sym typeface="Raleway"/>
              </a:rPr>
              <a:t>ANÁLISIS EXPLORATORIO DE DATOS </a:t>
            </a:r>
          </a:p>
        </p:txBody>
      </p:sp>
      <p:sp>
        <p:nvSpPr>
          <p:cNvPr name="TextBox 11" id="11"/>
          <p:cNvSpPr txBox="true"/>
          <p:nvPr/>
        </p:nvSpPr>
        <p:spPr>
          <a:xfrm rot="0">
            <a:off x="1028700" y="8852218"/>
            <a:ext cx="3575425" cy="711200"/>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JOSÉ DANIEL CRISTÓBAL SUÁREZ</a:t>
            </a:r>
          </a:p>
        </p:txBody>
      </p:sp>
      <p:sp>
        <p:nvSpPr>
          <p:cNvPr name="TextBox 12" id="12"/>
          <p:cNvSpPr txBox="true"/>
          <p:nvPr/>
        </p:nvSpPr>
        <p:spPr>
          <a:xfrm rot="0">
            <a:off x="12541600" y="8875395"/>
            <a:ext cx="4717700" cy="316230"/>
          </a:xfrm>
          <a:prstGeom prst="rect">
            <a:avLst/>
          </a:prstGeom>
        </p:spPr>
        <p:txBody>
          <a:bodyPr anchor="t" rtlCol="false" tIns="0" lIns="0" bIns="0" rIns="0">
            <a:spAutoFit/>
          </a:bodyPr>
          <a:lstStyle/>
          <a:p>
            <a:pPr algn="r">
              <a:lnSpc>
                <a:spcPts val="2520"/>
              </a:lnSpc>
            </a:pPr>
            <a:r>
              <a:rPr lang="en-US" sz="1800">
                <a:solidFill>
                  <a:srgbClr val="000000"/>
                </a:solidFill>
                <a:latin typeface="Raleway"/>
                <a:ea typeface="Raleway"/>
                <a:cs typeface="Raleway"/>
                <a:sym typeface="Raleway"/>
              </a:rPr>
              <a:t>2025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16414730" y="8189523"/>
            <a:ext cx="844570" cy="483708"/>
          </a:xfrm>
          <a:custGeom>
            <a:avLst/>
            <a:gdLst/>
            <a:ahLst/>
            <a:cxnLst/>
            <a:rect r="r" b="b" t="t" l="l"/>
            <a:pathLst>
              <a:path h="483708" w="844570">
                <a:moveTo>
                  <a:pt x="0" y="0"/>
                </a:moveTo>
                <a:lnTo>
                  <a:pt x="844570" y="0"/>
                </a:lnTo>
                <a:lnTo>
                  <a:pt x="844570" y="483708"/>
                </a:lnTo>
                <a:lnTo>
                  <a:pt x="0" y="4837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216418" y="4752458"/>
            <a:ext cx="643670" cy="643670"/>
          </a:xfrm>
          <a:custGeom>
            <a:avLst/>
            <a:gdLst/>
            <a:ahLst/>
            <a:cxnLst/>
            <a:rect r="r" b="b" t="t" l="l"/>
            <a:pathLst>
              <a:path h="643670" w="643670">
                <a:moveTo>
                  <a:pt x="0" y="0"/>
                </a:moveTo>
                <a:lnTo>
                  <a:pt x="643671" y="0"/>
                </a:lnTo>
                <a:lnTo>
                  <a:pt x="643671" y="643670"/>
                </a:lnTo>
                <a:lnTo>
                  <a:pt x="0" y="6436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6170554" y="1327433"/>
            <a:ext cx="12117446" cy="7493719"/>
          </a:xfrm>
          <a:custGeom>
            <a:avLst/>
            <a:gdLst/>
            <a:ahLst/>
            <a:cxnLst/>
            <a:rect r="r" b="b" t="t" l="l"/>
            <a:pathLst>
              <a:path h="7493719" w="12117446">
                <a:moveTo>
                  <a:pt x="0" y="0"/>
                </a:moveTo>
                <a:lnTo>
                  <a:pt x="12117446" y="0"/>
                </a:lnTo>
                <a:lnTo>
                  <a:pt x="12117446" y="7493719"/>
                </a:lnTo>
                <a:lnTo>
                  <a:pt x="0" y="7493719"/>
                </a:lnTo>
                <a:lnTo>
                  <a:pt x="0" y="0"/>
                </a:lnTo>
                <a:close/>
              </a:path>
            </a:pathLst>
          </a:custGeom>
          <a:blipFill>
            <a:blip r:embed="rId6"/>
            <a:stretch>
              <a:fillRect l="-1625" t="0" r="-1445" b="0"/>
            </a:stretch>
          </a:blipFill>
        </p:spPr>
      </p:sp>
      <p:sp>
        <p:nvSpPr>
          <p:cNvPr name="TextBox 5" id="5"/>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6" id="6"/>
          <p:cNvSpPr txBox="true"/>
          <p:nvPr/>
        </p:nvSpPr>
        <p:spPr>
          <a:xfrm rot="0">
            <a:off x="242075" y="2085081"/>
            <a:ext cx="5948686" cy="2007871"/>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Delitos por Nacionalidad</a:t>
            </a:r>
          </a:p>
        </p:txBody>
      </p:sp>
      <p:sp>
        <p:nvSpPr>
          <p:cNvPr name="TextBox 7" id="7"/>
          <p:cNvSpPr txBox="true"/>
          <p:nvPr/>
        </p:nvSpPr>
        <p:spPr>
          <a:xfrm rot="0">
            <a:off x="343370" y="5673670"/>
            <a:ext cx="4733777" cy="2999561"/>
          </a:xfrm>
          <a:prstGeom prst="rect">
            <a:avLst/>
          </a:prstGeom>
        </p:spPr>
        <p:txBody>
          <a:bodyPr anchor="t" rtlCol="false" tIns="0" lIns="0" bIns="0" rIns="0">
            <a:spAutoFit/>
          </a:bodyPr>
          <a:lstStyle/>
          <a:p>
            <a:pPr algn="l">
              <a:lnSpc>
                <a:spcPts val="2669"/>
              </a:lnSpc>
            </a:pPr>
            <a:r>
              <a:rPr lang="en-US" sz="1907">
                <a:solidFill>
                  <a:srgbClr val="000000"/>
                </a:solidFill>
                <a:latin typeface="Raleway"/>
                <a:ea typeface="Raleway"/>
                <a:cs typeface="Raleway"/>
                <a:sym typeface="Raleway"/>
              </a:rPr>
              <a:t>Porcentaje de delitos cometidos por nacionales frente a extranjeros. La mayoría de delitos son cometidos por ciudadanos españoles. No obstante, los delitos cometidos por extranjeros reciben más cobertura mediática, especialmente si los perpetradores son de origen no europeo.</a:t>
            </a:r>
          </a:p>
          <a:p>
            <a:pPr algn="l" marL="0" indent="0" lvl="0">
              <a:lnSpc>
                <a:spcPts val="2669"/>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4755312" y="3110864"/>
            <a:ext cx="643670" cy="643670"/>
          </a:xfrm>
          <a:custGeom>
            <a:avLst/>
            <a:gdLst/>
            <a:ahLst/>
            <a:cxnLst/>
            <a:rect r="r" b="b" t="t" l="l"/>
            <a:pathLst>
              <a:path h="643670" w="643670">
                <a:moveTo>
                  <a:pt x="0" y="0"/>
                </a:moveTo>
                <a:lnTo>
                  <a:pt x="643670" y="0"/>
                </a:lnTo>
                <a:lnTo>
                  <a:pt x="643670" y="643671"/>
                </a:lnTo>
                <a:lnTo>
                  <a:pt x="0" y="6436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292056" y="1280403"/>
            <a:ext cx="11983914" cy="7190349"/>
          </a:xfrm>
          <a:custGeom>
            <a:avLst/>
            <a:gdLst/>
            <a:ahLst/>
            <a:cxnLst/>
            <a:rect r="r" b="b" t="t" l="l"/>
            <a:pathLst>
              <a:path h="7190349" w="11983914">
                <a:moveTo>
                  <a:pt x="0" y="0"/>
                </a:moveTo>
                <a:lnTo>
                  <a:pt x="11983915" y="0"/>
                </a:lnTo>
                <a:lnTo>
                  <a:pt x="11983915" y="7190349"/>
                </a:lnTo>
                <a:lnTo>
                  <a:pt x="0" y="7190349"/>
                </a:lnTo>
                <a:lnTo>
                  <a:pt x="0" y="0"/>
                </a:lnTo>
                <a:close/>
              </a:path>
            </a:pathLst>
          </a:custGeom>
          <a:blipFill>
            <a:blip r:embed="rId4"/>
            <a:stretch>
              <a:fillRect l="0" t="0" r="0" b="0"/>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43370" y="1425575"/>
            <a:ext cx="5948686" cy="3970021"/>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Delitos Sexuales por Nacionalidad</a:t>
            </a:r>
          </a:p>
        </p:txBody>
      </p:sp>
      <p:sp>
        <p:nvSpPr>
          <p:cNvPr name="TextBox 6" id="6"/>
          <p:cNvSpPr txBox="true"/>
          <p:nvPr/>
        </p:nvSpPr>
        <p:spPr>
          <a:xfrm rot="0">
            <a:off x="343370" y="6173733"/>
            <a:ext cx="4733777" cy="1999436"/>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Esta gráfica evidencia con contundencia la desconexión entre percepción y realidad.  76.77% de los delitos sexuales son cometidos por españoles frente a un 23.23% por extranjeros. Reforzar prejuicios no protege a las víctimas.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6315791" y="5411000"/>
            <a:ext cx="643670" cy="643670"/>
          </a:xfrm>
          <a:custGeom>
            <a:avLst/>
            <a:gdLst/>
            <a:ahLst/>
            <a:cxnLst/>
            <a:rect r="r" b="b" t="t" l="l"/>
            <a:pathLst>
              <a:path h="643670" w="643670">
                <a:moveTo>
                  <a:pt x="0" y="0"/>
                </a:moveTo>
                <a:lnTo>
                  <a:pt x="643671" y="0"/>
                </a:lnTo>
                <a:lnTo>
                  <a:pt x="643671" y="643670"/>
                </a:lnTo>
                <a:lnTo>
                  <a:pt x="0" y="643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636664" y="1179513"/>
            <a:ext cx="8234627" cy="7861329"/>
          </a:xfrm>
          <a:custGeom>
            <a:avLst/>
            <a:gdLst/>
            <a:ahLst/>
            <a:cxnLst/>
            <a:rect r="r" b="b" t="t" l="l"/>
            <a:pathLst>
              <a:path h="7861329" w="8234627">
                <a:moveTo>
                  <a:pt x="0" y="0"/>
                </a:moveTo>
                <a:lnTo>
                  <a:pt x="8234627" y="0"/>
                </a:lnTo>
                <a:lnTo>
                  <a:pt x="8234627" y="7861329"/>
                </a:lnTo>
                <a:lnTo>
                  <a:pt x="0" y="7861329"/>
                </a:lnTo>
                <a:lnTo>
                  <a:pt x="0" y="0"/>
                </a:lnTo>
                <a:close/>
              </a:path>
            </a:pathLst>
          </a:custGeom>
          <a:blipFill>
            <a:blip r:embed="rId4"/>
            <a:stretch>
              <a:fillRect l="-52845" t="-7801" r="-42914" b="-15231"/>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43370" y="1755112"/>
            <a:ext cx="6616091" cy="3970021"/>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Factores socio-económicos y criminalidad</a:t>
            </a:r>
          </a:p>
        </p:txBody>
      </p:sp>
      <p:sp>
        <p:nvSpPr>
          <p:cNvPr name="TextBox 6" id="6"/>
          <p:cNvSpPr txBox="true"/>
          <p:nvPr/>
        </p:nvSpPr>
        <p:spPr>
          <a:xfrm rot="0">
            <a:off x="343370" y="6007045"/>
            <a:ext cx="4733777" cy="2332811"/>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Riesgo de pobreza por nacionalidad. Los migrantes tienen un riesgo de pobreza mucho más alto que los nacionales. Esta pobreza no es una consecuencia de “cultura” o “decisiones personales”, sino de una estructura económica desigual que margina a colectivos racializados.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6506302" y="5329319"/>
            <a:ext cx="643670" cy="643670"/>
          </a:xfrm>
          <a:custGeom>
            <a:avLst/>
            <a:gdLst/>
            <a:ahLst/>
            <a:cxnLst/>
            <a:rect r="r" b="b" t="t" l="l"/>
            <a:pathLst>
              <a:path h="643670" w="643670">
                <a:moveTo>
                  <a:pt x="0" y="0"/>
                </a:moveTo>
                <a:lnTo>
                  <a:pt x="643670" y="0"/>
                </a:lnTo>
                <a:lnTo>
                  <a:pt x="643670" y="643670"/>
                </a:lnTo>
                <a:lnTo>
                  <a:pt x="0" y="643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261578" y="1450172"/>
            <a:ext cx="7997722" cy="7386657"/>
          </a:xfrm>
          <a:custGeom>
            <a:avLst/>
            <a:gdLst/>
            <a:ahLst/>
            <a:cxnLst/>
            <a:rect r="r" b="b" t="t" l="l"/>
            <a:pathLst>
              <a:path h="7386657" w="7997722">
                <a:moveTo>
                  <a:pt x="0" y="0"/>
                </a:moveTo>
                <a:lnTo>
                  <a:pt x="7997722" y="0"/>
                </a:lnTo>
                <a:lnTo>
                  <a:pt x="7997722" y="7386656"/>
                </a:lnTo>
                <a:lnTo>
                  <a:pt x="0" y="7386656"/>
                </a:lnTo>
                <a:lnTo>
                  <a:pt x="0" y="0"/>
                </a:lnTo>
                <a:close/>
              </a:path>
            </a:pathLst>
          </a:custGeom>
          <a:blipFill>
            <a:blip r:embed="rId4"/>
            <a:stretch>
              <a:fillRect l="-36190" t="-4345" r="-38125" b="-8896"/>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43370" y="1755112"/>
            <a:ext cx="6616091" cy="3970021"/>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Factores socio-económicos y criminalidad</a:t>
            </a:r>
          </a:p>
        </p:txBody>
      </p:sp>
      <p:sp>
        <p:nvSpPr>
          <p:cNvPr name="TextBox 6" id="6"/>
          <p:cNvSpPr txBox="true"/>
          <p:nvPr/>
        </p:nvSpPr>
        <p:spPr>
          <a:xfrm rot="0">
            <a:off x="608101" y="5925364"/>
            <a:ext cx="4733777" cy="3332936"/>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Tasa de paro por nacionalidad. Esta diferencia estructural no es casual: refleja una discriminación sistémica en el acceso al empleo, agravada por la legislación migratoria, que en muchos casos impide a los inmigrantes acceder a trabajos regulares o les obliga a aceptar empleos informales. Las políticas migratorias excluyen y empujan a la precariedad a los migrantes.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6506302" y="5329319"/>
            <a:ext cx="643670" cy="643670"/>
          </a:xfrm>
          <a:custGeom>
            <a:avLst/>
            <a:gdLst/>
            <a:ahLst/>
            <a:cxnLst/>
            <a:rect r="r" b="b" t="t" l="l"/>
            <a:pathLst>
              <a:path h="643670" w="643670">
                <a:moveTo>
                  <a:pt x="0" y="0"/>
                </a:moveTo>
                <a:lnTo>
                  <a:pt x="643670" y="0"/>
                </a:lnTo>
                <a:lnTo>
                  <a:pt x="643670" y="643670"/>
                </a:lnTo>
                <a:lnTo>
                  <a:pt x="0" y="643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312022" y="1396911"/>
            <a:ext cx="8992455" cy="7493177"/>
          </a:xfrm>
          <a:custGeom>
            <a:avLst/>
            <a:gdLst/>
            <a:ahLst/>
            <a:cxnLst/>
            <a:rect r="r" b="b" t="t" l="l"/>
            <a:pathLst>
              <a:path h="7493177" w="8992455">
                <a:moveTo>
                  <a:pt x="0" y="0"/>
                </a:moveTo>
                <a:lnTo>
                  <a:pt x="8992456" y="0"/>
                </a:lnTo>
                <a:lnTo>
                  <a:pt x="8992456" y="7493178"/>
                </a:lnTo>
                <a:lnTo>
                  <a:pt x="0" y="7493178"/>
                </a:lnTo>
                <a:lnTo>
                  <a:pt x="0" y="0"/>
                </a:lnTo>
                <a:close/>
              </a:path>
            </a:pathLst>
          </a:custGeom>
          <a:blipFill>
            <a:blip r:embed="rId4"/>
            <a:stretch>
              <a:fillRect l="-35270" t="0" r="-16412" b="-9219"/>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43370" y="1755112"/>
            <a:ext cx="6616091" cy="3970021"/>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Factores socio-económicos y criminalidad</a:t>
            </a:r>
          </a:p>
        </p:txBody>
      </p:sp>
      <p:sp>
        <p:nvSpPr>
          <p:cNvPr name="TextBox 6" id="6"/>
          <p:cNvSpPr txBox="true"/>
          <p:nvPr/>
        </p:nvSpPr>
        <p:spPr>
          <a:xfrm rot="0">
            <a:off x="608101" y="6425427"/>
            <a:ext cx="4733777" cy="2332811"/>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Los jóvenes migrantes tienen tasas más altas de exclusión educativa y laboral. Esta condición aumenta su vulnerabilidad, pero no debe ser confundida con peligrosidad. La inclusión a través de políticas públicas de educación y empleo debe ser la prioridad.</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6315791" y="5295986"/>
            <a:ext cx="643670" cy="643670"/>
          </a:xfrm>
          <a:custGeom>
            <a:avLst/>
            <a:gdLst/>
            <a:ahLst/>
            <a:cxnLst/>
            <a:rect r="r" b="b" t="t" l="l"/>
            <a:pathLst>
              <a:path h="643670" w="643670">
                <a:moveTo>
                  <a:pt x="0" y="0"/>
                </a:moveTo>
                <a:lnTo>
                  <a:pt x="643671" y="0"/>
                </a:lnTo>
                <a:lnTo>
                  <a:pt x="643671" y="643670"/>
                </a:lnTo>
                <a:lnTo>
                  <a:pt x="0" y="643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173302" y="1833735"/>
            <a:ext cx="11114698" cy="6924503"/>
          </a:xfrm>
          <a:custGeom>
            <a:avLst/>
            <a:gdLst/>
            <a:ahLst/>
            <a:cxnLst/>
            <a:rect r="r" b="b" t="t" l="l"/>
            <a:pathLst>
              <a:path h="6924503" w="11114698">
                <a:moveTo>
                  <a:pt x="0" y="0"/>
                </a:moveTo>
                <a:lnTo>
                  <a:pt x="11114698" y="0"/>
                </a:lnTo>
                <a:lnTo>
                  <a:pt x="11114698" y="6924503"/>
                </a:lnTo>
                <a:lnTo>
                  <a:pt x="0" y="6924503"/>
                </a:lnTo>
                <a:lnTo>
                  <a:pt x="0" y="0"/>
                </a:lnTo>
                <a:close/>
              </a:path>
            </a:pathLst>
          </a:custGeom>
          <a:blipFill>
            <a:blip r:embed="rId4"/>
            <a:stretch>
              <a:fillRect l="-6987" t="-8320" r="-8116" b="-2532"/>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43370" y="1755112"/>
            <a:ext cx="6616091" cy="3970021"/>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Factores socio-económicos y criminalidad</a:t>
            </a:r>
          </a:p>
        </p:txBody>
      </p:sp>
      <p:sp>
        <p:nvSpPr>
          <p:cNvPr name="TextBox 6" id="6"/>
          <p:cNvSpPr txBox="true"/>
          <p:nvPr/>
        </p:nvSpPr>
        <p:spPr>
          <a:xfrm rot="0">
            <a:off x="608101" y="6536581"/>
            <a:ext cx="4733777" cy="665936"/>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Evolución anual de la tasa de jóvenes que no estudian ni trabajan.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4168747" y="3048827"/>
            <a:ext cx="643670" cy="643670"/>
          </a:xfrm>
          <a:custGeom>
            <a:avLst/>
            <a:gdLst/>
            <a:ahLst/>
            <a:cxnLst/>
            <a:rect r="r" b="b" t="t" l="l"/>
            <a:pathLst>
              <a:path h="643670" w="643670">
                <a:moveTo>
                  <a:pt x="0" y="0"/>
                </a:moveTo>
                <a:lnTo>
                  <a:pt x="643670" y="0"/>
                </a:lnTo>
                <a:lnTo>
                  <a:pt x="643670" y="643671"/>
                </a:lnTo>
                <a:lnTo>
                  <a:pt x="0" y="6436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850025" y="1028700"/>
            <a:ext cx="11437975" cy="6977592"/>
          </a:xfrm>
          <a:custGeom>
            <a:avLst/>
            <a:gdLst/>
            <a:ahLst/>
            <a:cxnLst/>
            <a:rect r="r" b="b" t="t" l="l"/>
            <a:pathLst>
              <a:path h="6977592" w="11437975">
                <a:moveTo>
                  <a:pt x="0" y="0"/>
                </a:moveTo>
                <a:lnTo>
                  <a:pt x="11437975" y="0"/>
                </a:lnTo>
                <a:lnTo>
                  <a:pt x="11437975" y="6977592"/>
                </a:lnTo>
                <a:lnTo>
                  <a:pt x="0" y="6977592"/>
                </a:lnTo>
                <a:lnTo>
                  <a:pt x="0" y="0"/>
                </a:lnTo>
                <a:close/>
              </a:path>
            </a:pathLst>
          </a:custGeom>
          <a:blipFill>
            <a:blip r:embed="rId4"/>
            <a:stretch>
              <a:fillRect l="-743" t="0" r="-929" b="0"/>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233933" y="1886436"/>
            <a:ext cx="6616091" cy="3970021"/>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Factores socio-económicos y criminalidad</a:t>
            </a:r>
          </a:p>
        </p:txBody>
      </p:sp>
      <p:sp>
        <p:nvSpPr>
          <p:cNvPr name="TextBox 6" id="6"/>
          <p:cNvSpPr txBox="true"/>
          <p:nvPr/>
        </p:nvSpPr>
        <p:spPr>
          <a:xfrm rot="0">
            <a:off x="343370" y="5840044"/>
            <a:ext cx="4733777" cy="3332936"/>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Aunque el empleo ha mejorado en general, la brecha entre nacionales y migrantes persiste. La recuperación económica ha sido más lenta y desigual para los colectivos migrantes, lo que refuerza su vulnerabilidad. La discriminación laboral, los obstáculos en la homologación de títulos, y la falta de redes dificulta la integración al mercado laboral.</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6506302" y="5329319"/>
            <a:ext cx="643670" cy="643670"/>
          </a:xfrm>
          <a:custGeom>
            <a:avLst/>
            <a:gdLst/>
            <a:ahLst/>
            <a:cxnLst/>
            <a:rect r="r" b="b" t="t" l="l"/>
            <a:pathLst>
              <a:path h="643670" w="643670">
                <a:moveTo>
                  <a:pt x="0" y="0"/>
                </a:moveTo>
                <a:lnTo>
                  <a:pt x="643670" y="0"/>
                </a:lnTo>
                <a:lnTo>
                  <a:pt x="643670" y="643670"/>
                </a:lnTo>
                <a:lnTo>
                  <a:pt x="0" y="643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335813" y="1857844"/>
            <a:ext cx="10952187" cy="6571312"/>
          </a:xfrm>
          <a:custGeom>
            <a:avLst/>
            <a:gdLst/>
            <a:ahLst/>
            <a:cxnLst/>
            <a:rect r="r" b="b" t="t" l="l"/>
            <a:pathLst>
              <a:path h="6571312" w="10952187">
                <a:moveTo>
                  <a:pt x="0" y="0"/>
                </a:moveTo>
                <a:lnTo>
                  <a:pt x="10952187" y="0"/>
                </a:lnTo>
                <a:lnTo>
                  <a:pt x="10952187" y="6571312"/>
                </a:lnTo>
                <a:lnTo>
                  <a:pt x="0" y="6571312"/>
                </a:lnTo>
                <a:lnTo>
                  <a:pt x="0" y="0"/>
                </a:lnTo>
                <a:close/>
              </a:path>
            </a:pathLst>
          </a:custGeom>
          <a:blipFill>
            <a:blip r:embed="rId4"/>
            <a:stretch>
              <a:fillRect l="0" t="0" r="0" b="0"/>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43370" y="1755112"/>
            <a:ext cx="6616091" cy="3970021"/>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Factores socio-económicos y criminalidad</a:t>
            </a:r>
          </a:p>
        </p:txBody>
      </p:sp>
      <p:sp>
        <p:nvSpPr>
          <p:cNvPr name="TextBox 6" id="6"/>
          <p:cNvSpPr txBox="true"/>
          <p:nvPr/>
        </p:nvSpPr>
        <p:spPr>
          <a:xfrm rot="0">
            <a:off x="608101" y="6258739"/>
            <a:ext cx="4733777" cy="2666186"/>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Promedio de salario de españoles y extranjeros. La brecha salarial entre nacionales y extranjeros existe. Esta es más notable en la jornada parcial. Esta gráfica no incluye los salarios del trabajo en negro, que es donde muchos extranjeros trabajan por sueldos inferiores al mínimo.</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5020042" y="5360443"/>
            <a:ext cx="643670" cy="643670"/>
          </a:xfrm>
          <a:custGeom>
            <a:avLst/>
            <a:gdLst/>
            <a:ahLst/>
            <a:cxnLst/>
            <a:rect r="r" b="b" t="t" l="l"/>
            <a:pathLst>
              <a:path h="643670" w="643670">
                <a:moveTo>
                  <a:pt x="0" y="0"/>
                </a:moveTo>
                <a:lnTo>
                  <a:pt x="643670" y="0"/>
                </a:lnTo>
                <a:lnTo>
                  <a:pt x="643670" y="643670"/>
                </a:lnTo>
                <a:lnTo>
                  <a:pt x="0" y="643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386544" y="1488335"/>
            <a:ext cx="11666745" cy="7000047"/>
          </a:xfrm>
          <a:custGeom>
            <a:avLst/>
            <a:gdLst/>
            <a:ahLst/>
            <a:cxnLst/>
            <a:rect r="r" b="b" t="t" l="l"/>
            <a:pathLst>
              <a:path h="7000047" w="11666745">
                <a:moveTo>
                  <a:pt x="0" y="0"/>
                </a:moveTo>
                <a:lnTo>
                  <a:pt x="11666745" y="0"/>
                </a:lnTo>
                <a:lnTo>
                  <a:pt x="11666745" y="7000047"/>
                </a:lnTo>
                <a:lnTo>
                  <a:pt x="0" y="7000047"/>
                </a:lnTo>
                <a:lnTo>
                  <a:pt x="0" y="0"/>
                </a:lnTo>
                <a:close/>
              </a:path>
            </a:pathLst>
          </a:custGeom>
          <a:blipFill>
            <a:blip r:embed="rId4"/>
            <a:stretch>
              <a:fillRect l="0" t="0" r="0" b="0"/>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65258" y="2371496"/>
            <a:ext cx="5681410" cy="2988946"/>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Ocupación de los inmigrantes</a:t>
            </a:r>
          </a:p>
        </p:txBody>
      </p:sp>
      <p:sp>
        <p:nvSpPr>
          <p:cNvPr name="TextBox 6" id="6"/>
          <p:cNvSpPr txBox="true"/>
          <p:nvPr/>
        </p:nvSpPr>
        <p:spPr>
          <a:xfrm rot="0">
            <a:off x="608101" y="6899463"/>
            <a:ext cx="4733777" cy="332561"/>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Sector Agricultura</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5020042" y="5360443"/>
            <a:ext cx="643670" cy="643670"/>
          </a:xfrm>
          <a:custGeom>
            <a:avLst/>
            <a:gdLst/>
            <a:ahLst/>
            <a:cxnLst/>
            <a:rect r="r" b="b" t="t" l="l"/>
            <a:pathLst>
              <a:path h="643670" w="643670">
                <a:moveTo>
                  <a:pt x="0" y="0"/>
                </a:moveTo>
                <a:lnTo>
                  <a:pt x="643670" y="0"/>
                </a:lnTo>
                <a:lnTo>
                  <a:pt x="643670" y="643670"/>
                </a:lnTo>
                <a:lnTo>
                  <a:pt x="0" y="643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229052" y="2028759"/>
            <a:ext cx="11611488" cy="6966893"/>
          </a:xfrm>
          <a:custGeom>
            <a:avLst/>
            <a:gdLst/>
            <a:ahLst/>
            <a:cxnLst/>
            <a:rect r="r" b="b" t="t" l="l"/>
            <a:pathLst>
              <a:path h="6966893" w="11611488">
                <a:moveTo>
                  <a:pt x="0" y="0"/>
                </a:moveTo>
                <a:lnTo>
                  <a:pt x="11611488" y="0"/>
                </a:lnTo>
                <a:lnTo>
                  <a:pt x="11611488" y="6966892"/>
                </a:lnTo>
                <a:lnTo>
                  <a:pt x="0" y="6966892"/>
                </a:lnTo>
                <a:lnTo>
                  <a:pt x="0" y="0"/>
                </a:lnTo>
                <a:close/>
              </a:path>
            </a:pathLst>
          </a:custGeom>
          <a:blipFill>
            <a:blip r:embed="rId4"/>
            <a:stretch>
              <a:fillRect l="0" t="0" r="0" b="0"/>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65258" y="2371496"/>
            <a:ext cx="5681410" cy="2988946"/>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Ocupación de los inmigrantes</a:t>
            </a:r>
          </a:p>
        </p:txBody>
      </p:sp>
      <p:sp>
        <p:nvSpPr>
          <p:cNvPr name="TextBox 6" id="6"/>
          <p:cNvSpPr txBox="true"/>
          <p:nvPr/>
        </p:nvSpPr>
        <p:spPr>
          <a:xfrm rot="0">
            <a:off x="608101" y="6899463"/>
            <a:ext cx="4733777" cy="332561"/>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Sector Construcción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grpSp>
        <p:nvGrpSpPr>
          <p:cNvPr name="Group 2" id="2"/>
          <p:cNvGrpSpPr/>
          <p:nvPr/>
        </p:nvGrpSpPr>
        <p:grpSpPr>
          <a:xfrm rot="0">
            <a:off x="-3218733" y="0"/>
            <a:ext cx="7101663" cy="10287000"/>
            <a:chOff x="0" y="0"/>
            <a:chExt cx="1100233" cy="1593725"/>
          </a:xfrm>
        </p:grpSpPr>
        <p:sp>
          <p:nvSpPr>
            <p:cNvPr name="Freeform 3" id="3"/>
            <p:cNvSpPr/>
            <p:nvPr/>
          </p:nvSpPr>
          <p:spPr>
            <a:xfrm flipH="false" flipV="false" rot="0">
              <a:off x="0" y="0"/>
              <a:ext cx="1100233" cy="1593725"/>
            </a:xfrm>
            <a:custGeom>
              <a:avLst/>
              <a:gdLst/>
              <a:ahLst/>
              <a:cxnLst/>
              <a:rect r="r" b="b" t="t" l="l"/>
              <a:pathLst>
                <a:path h="1593725" w="1100233">
                  <a:moveTo>
                    <a:pt x="0" y="0"/>
                  </a:moveTo>
                  <a:lnTo>
                    <a:pt x="1100233" y="0"/>
                  </a:lnTo>
                  <a:lnTo>
                    <a:pt x="1100233" y="1593725"/>
                  </a:lnTo>
                  <a:lnTo>
                    <a:pt x="0" y="1593725"/>
                  </a:lnTo>
                  <a:close/>
                </a:path>
              </a:pathLst>
            </a:custGeom>
            <a:blipFill>
              <a:blip r:embed="rId2"/>
              <a:stretch>
                <a:fillRect l="0" t="-1906" r="0" b="-1906"/>
              </a:stretch>
            </a:blipFill>
          </p:spPr>
        </p:sp>
      </p:grpSp>
      <p:sp>
        <p:nvSpPr>
          <p:cNvPr name="TextBox 4" id="4"/>
          <p:cNvSpPr txBox="true"/>
          <p:nvPr/>
        </p:nvSpPr>
        <p:spPr>
          <a:xfrm rot="0">
            <a:off x="1028700" y="970572"/>
            <a:ext cx="3575425"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BIENVENIDOS</a:t>
            </a:r>
          </a:p>
        </p:txBody>
      </p:sp>
      <p:sp>
        <p:nvSpPr>
          <p:cNvPr name="TextBox 5" id="5"/>
          <p:cNvSpPr txBox="true"/>
          <p:nvPr/>
        </p:nvSpPr>
        <p:spPr>
          <a:xfrm rot="0">
            <a:off x="394596" y="3247506"/>
            <a:ext cx="8654154" cy="1576067"/>
          </a:xfrm>
          <a:prstGeom prst="rect">
            <a:avLst/>
          </a:prstGeom>
        </p:spPr>
        <p:txBody>
          <a:bodyPr anchor="t" rtlCol="false" tIns="0" lIns="0" bIns="0" rIns="0">
            <a:spAutoFit/>
          </a:bodyPr>
          <a:lstStyle/>
          <a:p>
            <a:pPr algn="l">
              <a:lnSpc>
                <a:spcPts val="12880"/>
              </a:lnSpc>
            </a:pPr>
            <a:r>
              <a:rPr lang="en-US" sz="9200">
                <a:solidFill>
                  <a:srgbClr val="000000"/>
                </a:solidFill>
                <a:latin typeface="Hagrid"/>
                <a:ea typeface="Hagrid"/>
                <a:cs typeface="Hagrid"/>
                <a:sym typeface="Hagrid"/>
              </a:rPr>
              <a:t>introduccion</a:t>
            </a:r>
          </a:p>
        </p:txBody>
      </p:sp>
      <p:grpSp>
        <p:nvGrpSpPr>
          <p:cNvPr name="Group 6" id="6"/>
          <p:cNvGrpSpPr/>
          <p:nvPr/>
        </p:nvGrpSpPr>
        <p:grpSpPr>
          <a:xfrm rot="0">
            <a:off x="12441656" y="4823574"/>
            <a:ext cx="2327481" cy="643670"/>
            <a:chOff x="0" y="0"/>
            <a:chExt cx="3955936" cy="1106170"/>
          </a:xfrm>
        </p:grpSpPr>
        <p:sp>
          <p:nvSpPr>
            <p:cNvPr name="Freeform 7" id="7"/>
            <p:cNvSpPr/>
            <p:nvPr/>
          </p:nvSpPr>
          <p:spPr>
            <a:xfrm flipH="false" flipV="false" rot="0">
              <a:off x="0" y="0"/>
              <a:ext cx="3957207" cy="1107440"/>
            </a:xfrm>
            <a:custGeom>
              <a:avLst/>
              <a:gdLst/>
              <a:ahLst/>
              <a:cxnLst/>
              <a:rect r="r" b="b" t="t" l="l"/>
              <a:pathLst>
                <a:path h="1107440" w="3957207">
                  <a:moveTo>
                    <a:pt x="3403486" y="45720"/>
                  </a:moveTo>
                  <a:cubicBezTo>
                    <a:pt x="3682886" y="45720"/>
                    <a:pt x="3910216" y="273050"/>
                    <a:pt x="3910216" y="552450"/>
                  </a:cubicBezTo>
                  <a:cubicBezTo>
                    <a:pt x="3910216" y="831850"/>
                    <a:pt x="3682886" y="1059180"/>
                    <a:pt x="3403486" y="1059180"/>
                  </a:cubicBezTo>
                  <a:lnTo>
                    <a:pt x="553720" y="1059180"/>
                  </a:lnTo>
                  <a:cubicBezTo>
                    <a:pt x="274320" y="1059180"/>
                    <a:pt x="46990" y="831850"/>
                    <a:pt x="46990" y="552450"/>
                  </a:cubicBezTo>
                  <a:cubicBezTo>
                    <a:pt x="46990" y="273050"/>
                    <a:pt x="274320" y="45720"/>
                    <a:pt x="553720" y="45720"/>
                  </a:cubicBezTo>
                  <a:lnTo>
                    <a:pt x="3403486" y="45720"/>
                  </a:lnTo>
                  <a:moveTo>
                    <a:pt x="3403486" y="0"/>
                  </a:moveTo>
                  <a:lnTo>
                    <a:pt x="553720" y="0"/>
                  </a:lnTo>
                  <a:cubicBezTo>
                    <a:pt x="247650" y="0"/>
                    <a:pt x="0" y="247650"/>
                    <a:pt x="0" y="553720"/>
                  </a:cubicBezTo>
                  <a:cubicBezTo>
                    <a:pt x="0" y="859790"/>
                    <a:pt x="247650" y="1107440"/>
                    <a:pt x="553720" y="1107440"/>
                  </a:cubicBezTo>
                  <a:lnTo>
                    <a:pt x="3403486" y="1107440"/>
                  </a:lnTo>
                  <a:cubicBezTo>
                    <a:pt x="3709557" y="1107440"/>
                    <a:pt x="3957207" y="859790"/>
                    <a:pt x="3957207" y="553720"/>
                  </a:cubicBezTo>
                  <a:cubicBezTo>
                    <a:pt x="3955936" y="247650"/>
                    <a:pt x="3708286" y="0"/>
                    <a:pt x="3403486" y="0"/>
                  </a:cubicBezTo>
                  <a:close/>
                </a:path>
              </a:pathLst>
            </a:custGeom>
            <a:solidFill>
              <a:srgbClr val="000000"/>
            </a:solidFill>
          </p:spPr>
        </p:sp>
      </p:grpSp>
      <p:grpSp>
        <p:nvGrpSpPr>
          <p:cNvPr name="Group 8" id="8"/>
          <p:cNvGrpSpPr/>
          <p:nvPr/>
        </p:nvGrpSpPr>
        <p:grpSpPr>
          <a:xfrm rot="0">
            <a:off x="9048750" y="5697673"/>
            <a:ext cx="4922112" cy="643670"/>
            <a:chOff x="0" y="0"/>
            <a:chExt cx="8365937" cy="1106170"/>
          </a:xfrm>
        </p:grpSpPr>
        <p:sp>
          <p:nvSpPr>
            <p:cNvPr name="Freeform 9" id="9"/>
            <p:cNvSpPr/>
            <p:nvPr/>
          </p:nvSpPr>
          <p:spPr>
            <a:xfrm flipH="false" flipV="false" rot="0">
              <a:off x="0" y="0"/>
              <a:ext cx="8367207" cy="1107440"/>
            </a:xfrm>
            <a:custGeom>
              <a:avLst/>
              <a:gdLst/>
              <a:ahLst/>
              <a:cxnLst/>
              <a:rect r="r" b="b" t="t" l="l"/>
              <a:pathLst>
                <a:path h="1107440" w="8367207">
                  <a:moveTo>
                    <a:pt x="7813487" y="45720"/>
                  </a:moveTo>
                  <a:cubicBezTo>
                    <a:pt x="8092887" y="45720"/>
                    <a:pt x="8320217" y="273050"/>
                    <a:pt x="8320217" y="552450"/>
                  </a:cubicBezTo>
                  <a:cubicBezTo>
                    <a:pt x="8320217" y="831850"/>
                    <a:pt x="8092887" y="1059180"/>
                    <a:pt x="7813487" y="1059180"/>
                  </a:cubicBezTo>
                  <a:lnTo>
                    <a:pt x="553720" y="1059180"/>
                  </a:lnTo>
                  <a:cubicBezTo>
                    <a:pt x="274320" y="1059180"/>
                    <a:pt x="46990" y="831850"/>
                    <a:pt x="46990" y="552450"/>
                  </a:cubicBezTo>
                  <a:cubicBezTo>
                    <a:pt x="46990" y="273050"/>
                    <a:pt x="274320" y="45720"/>
                    <a:pt x="553720" y="45720"/>
                  </a:cubicBezTo>
                  <a:lnTo>
                    <a:pt x="7813487" y="45720"/>
                  </a:lnTo>
                  <a:moveTo>
                    <a:pt x="7813487" y="0"/>
                  </a:moveTo>
                  <a:lnTo>
                    <a:pt x="553720" y="0"/>
                  </a:lnTo>
                  <a:cubicBezTo>
                    <a:pt x="247650" y="0"/>
                    <a:pt x="0" y="247650"/>
                    <a:pt x="0" y="553720"/>
                  </a:cubicBezTo>
                  <a:cubicBezTo>
                    <a:pt x="0" y="859790"/>
                    <a:pt x="247650" y="1107440"/>
                    <a:pt x="553720" y="1107440"/>
                  </a:cubicBezTo>
                  <a:lnTo>
                    <a:pt x="7813487" y="1107440"/>
                  </a:lnTo>
                  <a:cubicBezTo>
                    <a:pt x="8119557" y="1107440"/>
                    <a:pt x="8367207" y="859790"/>
                    <a:pt x="8367207" y="553720"/>
                  </a:cubicBezTo>
                  <a:cubicBezTo>
                    <a:pt x="8365937" y="247650"/>
                    <a:pt x="8118287" y="0"/>
                    <a:pt x="7813487" y="0"/>
                  </a:cubicBezTo>
                  <a:close/>
                </a:path>
              </a:pathLst>
            </a:custGeom>
            <a:solidFill>
              <a:srgbClr val="000000"/>
            </a:solidFill>
          </p:spPr>
        </p:sp>
      </p:grpSp>
      <p:grpSp>
        <p:nvGrpSpPr>
          <p:cNvPr name="Group 10" id="10"/>
          <p:cNvGrpSpPr/>
          <p:nvPr/>
        </p:nvGrpSpPr>
        <p:grpSpPr>
          <a:xfrm rot="0">
            <a:off x="14131813" y="5714894"/>
            <a:ext cx="3127487" cy="643670"/>
            <a:chOff x="0" y="0"/>
            <a:chExt cx="5315677" cy="1106170"/>
          </a:xfrm>
        </p:grpSpPr>
        <p:sp>
          <p:nvSpPr>
            <p:cNvPr name="Freeform 11" id="11"/>
            <p:cNvSpPr/>
            <p:nvPr/>
          </p:nvSpPr>
          <p:spPr>
            <a:xfrm flipH="false" flipV="false" rot="0">
              <a:off x="0" y="0"/>
              <a:ext cx="5316948" cy="1107440"/>
            </a:xfrm>
            <a:custGeom>
              <a:avLst/>
              <a:gdLst/>
              <a:ahLst/>
              <a:cxnLst/>
              <a:rect r="r" b="b" t="t" l="l"/>
              <a:pathLst>
                <a:path h="1107440" w="5316948">
                  <a:moveTo>
                    <a:pt x="4763227" y="45720"/>
                  </a:moveTo>
                  <a:cubicBezTo>
                    <a:pt x="5042627" y="45720"/>
                    <a:pt x="5269957" y="273050"/>
                    <a:pt x="5269957" y="552450"/>
                  </a:cubicBezTo>
                  <a:cubicBezTo>
                    <a:pt x="5269957" y="831850"/>
                    <a:pt x="5042627" y="1059180"/>
                    <a:pt x="4763227" y="1059180"/>
                  </a:cubicBezTo>
                  <a:lnTo>
                    <a:pt x="553720" y="1059180"/>
                  </a:lnTo>
                  <a:cubicBezTo>
                    <a:pt x="274320" y="1059180"/>
                    <a:pt x="46990" y="831850"/>
                    <a:pt x="46990" y="552450"/>
                  </a:cubicBezTo>
                  <a:cubicBezTo>
                    <a:pt x="46990" y="273050"/>
                    <a:pt x="274320" y="45720"/>
                    <a:pt x="553720" y="45720"/>
                  </a:cubicBezTo>
                  <a:lnTo>
                    <a:pt x="4763227" y="45720"/>
                  </a:lnTo>
                  <a:moveTo>
                    <a:pt x="4763227" y="0"/>
                  </a:moveTo>
                  <a:lnTo>
                    <a:pt x="553720" y="0"/>
                  </a:lnTo>
                  <a:cubicBezTo>
                    <a:pt x="247650" y="0"/>
                    <a:pt x="0" y="247650"/>
                    <a:pt x="0" y="553720"/>
                  </a:cubicBezTo>
                  <a:cubicBezTo>
                    <a:pt x="0" y="859790"/>
                    <a:pt x="247650" y="1107440"/>
                    <a:pt x="553720" y="1107440"/>
                  </a:cubicBezTo>
                  <a:lnTo>
                    <a:pt x="4763227" y="1107440"/>
                  </a:lnTo>
                  <a:cubicBezTo>
                    <a:pt x="5069298" y="1107440"/>
                    <a:pt x="5316948" y="859790"/>
                    <a:pt x="5316948" y="553720"/>
                  </a:cubicBezTo>
                  <a:cubicBezTo>
                    <a:pt x="5315677" y="247650"/>
                    <a:pt x="5068027" y="0"/>
                    <a:pt x="4763227" y="0"/>
                  </a:cubicBezTo>
                  <a:close/>
                </a:path>
              </a:pathLst>
            </a:custGeom>
            <a:solidFill>
              <a:srgbClr val="000000"/>
            </a:solidFill>
          </p:spPr>
        </p:sp>
      </p:grpSp>
      <p:grpSp>
        <p:nvGrpSpPr>
          <p:cNvPr name="Group 12" id="12"/>
          <p:cNvGrpSpPr/>
          <p:nvPr/>
        </p:nvGrpSpPr>
        <p:grpSpPr>
          <a:xfrm rot="0">
            <a:off x="12942186" y="3928436"/>
            <a:ext cx="3653903" cy="643670"/>
            <a:chOff x="0" y="0"/>
            <a:chExt cx="6210408" cy="1106170"/>
          </a:xfrm>
        </p:grpSpPr>
        <p:sp>
          <p:nvSpPr>
            <p:cNvPr name="Freeform 13" id="13"/>
            <p:cNvSpPr/>
            <p:nvPr/>
          </p:nvSpPr>
          <p:spPr>
            <a:xfrm flipH="false" flipV="false" rot="0">
              <a:off x="0" y="0"/>
              <a:ext cx="6211678" cy="1107440"/>
            </a:xfrm>
            <a:custGeom>
              <a:avLst/>
              <a:gdLst/>
              <a:ahLst/>
              <a:cxnLst/>
              <a:rect r="r" b="b" t="t" l="l"/>
              <a:pathLst>
                <a:path h="1107440" w="6211678">
                  <a:moveTo>
                    <a:pt x="5657958" y="45720"/>
                  </a:moveTo>
                  <a:cubicBezTo>
                    <a:pt x="5937358" y="45720"/>
                    <a:pt x="6164688" y="273050"/>
                    <a:pt x="6164688" y="552450"/>
                  </a:cubicBezTo>
                  <a:cubicBezTo>
                    <a:pt x="6164688" y="831850"/>
                    <a:pt x="5937358" y="1059180"/>
                    <a:pt x="5657958" y="1059180"/>
                  </a:cubicBezTo>
                  <a:lnTo>
                    <a:pt x="553720" y="1059180"/>
                  </a:lnTo>
                  <a:cubicBezTo>
                    <a:pt x="274320" y="1059180"/>
                    <a:pt x="46990" y="831850"/>
                    <a:pt x="46990" y="552450"/>
                  </a:cubicBezTo>
                  <a:cubicBezTo>
                    <a:pt x="46990" y="273050"/>
                    <a:pt x="274320" y="45720"/>
                    <a:pt x="553720" y="45720"/>
                  </a:cubicBezTo>
                  <a:lnTo>
                    <a:pt x="5657958" y="45720"/>
                  </a:lnTo>
                  <a:moveTo>
                    <a:pt x="5657958" y="0"/>
                  </a:moveTo>
                  <a:lnTo>
                    <a:pt x="553720" y="0"/>
                  </a:lnTo>
                  <a:cubicBezTo>
                    <a:pt x="247650" y="0"/>
                    <a:pt x="0" y="247650"/>
                    <a:pt x="0" y="553720"/>
                  </a:cubicBezTo>
                  <a:cubicBezTo>
                    <a:pt x="0" y="859790"/>
                    <a:pt x="247650" y="1107440"/>
                    <a:pt x="553720" y="1107440"/>
                  </a:cubicBezTo>
                  <a:lnTo>
                    <a:pt x="5657958" y="1107440"/>
                  </a:lnTo>
                  <a:cubicBezTo>
                    <a:pt x="5964028" y="1107440"/>
                    <a:pt x="6211678" y="859790"/>
                    <a:pt x="6211678" y="553720"/>
                  </a:cubicBezTo>
                  <a:cubicBezTo>
                    <a:pt x="6210408" y="247650"/>
                    <a:pt x="5962758" y="0"/>
                    <a:pt x="5657958" y="0"/>
                  </a:cubicBezTo>
                  <a:close/>
                </a:path>
              </a:pathLst>
            </a:custGeom>
            <a:solidFill>
              <a:srgbClr val="000000"/>
            </a:solidFill>
          </p:spPr>
        </p:sp>
      </p:grpSp>
      <p:grpSp>
        <p:nvGrpSpPr>
          <p:cNvPr name="Group 14" id="14"/>
          <p:cNvGrpSpPr/>
          <p:nvPr/>
        </p:nvGrpSpPr>
        <p:grpSpPr>
          <a:xfrm rot="0">
            <a:off x="9048750" y="3932246"/>
            <a:ext cx="3653903" cy="643670"/>
            <a:chOff x="0" y="0"/>
            <a:chExt cx="6210408" cy="1106170"/>
          </a:xfrm>
        </p:grpSpPr>
        <p:sp>
          <p:nvSpPr>
            <p:cNvPr name="Freeform 15" id="15"/>
            <p:cNvSpPr/>
            <p:nvPr/>
          </p:nvSpPr>
          <p:spPr>
            <a:xfrm flipH="false" flipV="false" rot="0">
              <a:off x="0" y="0"/>
              <a:ext cx="6211678" cy="1107440"/>
            </a:xfrm>
            <a:custGeom>
              <a:avLst/>
              <a:gdLst/>
              <a:ahLst/>
              <a:cxnLst/>
              <a:rect r="r" b="b" t="t" l="l"/>
              <a:pathLst>
                <a:path h="1107440" w="6211678">
                  <a:moveTo>
                    <a:pt x="5657958" y="45720"/>
                  </a:moveTo>
                  <a:cubicBezTo>
                    <a:pt x="5937358" y="45720"/>
                    <a:pt x="6164688" y="273050"/>
                    <a:pt x="6164688" y="552450"/>
                  </a:cubicBezTo>
                  <a:cubicBezTo>
                    <a:pt x="6164688" y="831850"/>
                    <a:pt x="5937358" y="1059180"/>
                    <a:pt x="5657958" y="1059180"/>
                  </a:cubicBezTo>
                  <a:lnTo>
                    <a:pt x="553720" y="1059180"/>
                  </a:lnTo>
                  <a:cubicBezTo>
                    <a:pt x="274320" y="1059180"/>
                    <a:pt x="46990" y="831850"/>
                    <a:pt x="46990" y="552450"/>
                  </a:cubicBezTo>
                  <a:cubicBezTo>
                    <a:pt x="46990" y="273050"/>
                    <a:pt x="274320" y="45720"/>
                    <a:pt x="553720" y="45720"/>
                  </a:cubicBezTo>
                  <a:lnTo>
                    <a:pt x="5657958" y="45720"/>
                  </a:lnTo>
                  <a:moveTo>
                    <a:pt x="5657958" y="0"/>
                  </a:moveTo>
                  <a:lnTo>
                    <a:pt x="553720" y="0"/>
                  </a:lnTo>
                  <a:cubicBezTo>
                    <a:pt x="247650" y="0"/>
                    <a:pt x="0" y="247650"/>
                    <a:pt x="0" y="553720"/>
                  </a:cubicBezTo>
                  <a:cubicBezTo>
                    <a:pt x="0" y="859790"/>
                    <a:pt x="247650" y="1107440"/>
                    <a:pt x="553720" y="1107440"/>
                  </a:cubicBezTo>
                  <a:lnTo>
                    <a:pt x="5657958" y="1107440"/>
                  </a:lnTo>
                  <a:cubicBezTo>
                    <a:pt x="5964028" y="1107440"/>
                    <a:pt x="6211678" y="859790"/>
                    <a:pt x="6211678" y="553720"/>
                  </a:cubicBezTo>
                  <a:cubicBezTo>
                    <a:pt x="6210408" y="247650"/>
                    <a:pt x="5962758" y="0"/>
                    <a:pt x="5657958" y="0"/>
                  </a:cubicBezTo>
                  <a:close/>
                </a:path>
              </a:pathLst>
            </a:custGeom>
            <a:solidFill>
              <a:srgbClr val="000000"/>
            </a:solidFill>
          </p:spPr>
        </p:sp>
      </p:grpSp>
      <p:grpSp>
        <p:nvGrpSpPr>
          <p:cNvPr name="Group 16" id="16"/>
          <p:cNvGrpSpPr/>
          <p:nvPr/>
        </p:nvGrpSpPr>
        <p:grpSpPr>
          <a:xfrm rot="0">
            <a:off x="9048750" y="4815476"/>
            <a:ext cx="3127487" cy="643670"/>
            <a:chOff x="0" y="0"/>
            <a:chExt cx="5315677" cy="1106170"/>
          </a:xfrm>
        </p:grpSpPr>
        <p:sp>
          <p:nvSpPr>
            <p:cNvPr name="Freeform 17" id="17"/>
            <p:cNvSpPr/>
            <p:nvPr/>
          </p:nvSpPr>
          <p:spPr>
            <a:xfrm flipH="false" flipV="false" rot="0">
              <a:off x="0" y="0"/>
              <a:ext cx="5316948" cy="1107440"/>
            </a:xfrm>
            <a:custGeom>
              <a:avLst/>
              <a:gdLst/>
              <a:ahLst/>
              <a:cxnLst/>
              <a:rect r="r" b="b" t="t" l="l"/>
              <a:pathLst>
                <a:path h="1107440" w="5316948">
                  <a:moveTo>
                    <a:pt x="4763227" y="45720"/>
                  </a:moveTo>
                  <a:cubicBezTo>
                    <a:pt x="5042627" y="45720"/>
                    <a:pt x="5269957" y="273050"/>
                    <a:pt x="5269957" y="552450"/>
                  </a:cubicBezTo>
                  <a:cubicBezTo>
                    <a:pt x="5269957" y="831850"/>
                    <a:pt x="5042627" y="1059180"/>
                    <a:pt x="4763227" y="1059180"/>
                  </a:cubicBezTo>
                  <a:lnTo>
                    <a:pt x="553720" y="1059180"/>
                  </a:lnTo>
                  <a:cubicBezTo>
                    <a:pt x="274320" y="1059180"/>
                    <a:pt x="46990" y="831850"/>
                    <a:pt x="46990" y="552450"/>
                  </a:cubicBezTo>
                  <a:cubicBezTo>
                    <a:pt x="46990" y="273050"/>
                    <a:pt x="274320" y="45720"/>
                    <a:pt x="553720" y="45720"/>
                  </a:cubicBezTo>
                  <a:lnTo>
                    <a:pt x="4763227" y="45720"/>
                  </a:lnTo>
                  <a:moveTo>
                    <a:pt x="4763227" y="0"/>
                  </a:moveTo>
                  <a:lnTo>
                    <a:pt x="553720" y="0"/>
                  </a:lnTo>
                  <a:cubicBezTo>
                    <a:pt x="247650" y="0"/>
                    <a:pt x="0" y="247650"/>
                    <a:pt x="0" y="553720"/>
                  </a:cubicBezTo>
                  <a:cubicBezTo>
                    <a:pt x="0" y="859790"/>
                    <a:pt x="247650" y="1107440"/>
                    <a:pt x="553720" y="1107440"/>
                  </a:cubicBezTo>
                  <a:lnTo>
                    <a:pt x="4763227" y="1107440"/>
                  </a:lnTo>
                  <a:cubicBezTo>
                    <a:pt x="5069298" y="1107440"/>
                    <a:pt x="5316948" y="859790"/>
                    <a:pt x="5316948" y="553720"/>
                  </a:cubicBezTo>
                  <a:cubicBezTo>
                    <a:pt x="5315677" y="247650"/>
                    <a:pt x="5068027" y="0"/>
                    <a:pt x="4763227" y="0"/>
                  </a:cubicBezTo>
                  <a:close/>
                </a:path>
              </a:pathLst>
            </a:custGeom>
            <a:solidFill>
              <a:srgbClr val="000000"/>
            </a:solidFill>
          </p:spPr>
        </p:sp>
      </p:grpSp>
      <p:sp>
        <p:nvSpPr>
          <p:cNvPr name="TextBox 18" id="18"/>
          <p:cNvSpPr txBox="true"/>
          <p:nvPr/>
        </p:nvSpPr>
        <p:spPr>
          <a:xfrm rot="0">
            <a:off x="12611664" y="4905379"/>
            <a:ext cx="1987466" cy="415290"/>
          </a:xfrm>
          <a:prstGeom prst="rect">
            <a:avLst/>
          </a:prstGeom>
        </p:spPr>
        <p:txBody>
          <a:bodyPr anchor="t" rtlCol="false" tIns="0" lIns="0" bIns="0" rIns="0">
            <a:spAutoFit/>
          </a:bodyPr>
          <a:lstStyle/>
          <a:p>
            <a:pPr algn="ctr">
              <a:lnSpc>
                <a:spcPts val="3359"/>
              </a:lnSpc>
            </a:pPr>
            <a:r>
              <a:rPr lang="en-US" sz="2399">
                <a:solidFill>
                  <a:srgbClr val="000000"/>
                </a:solidFill>
                <a:latin typeface="Raleway"/>
                <a:ea typeface="Raleway"/>
                <a:cs typeface="Raleway"/>
                <a:sym typeface="Raleway"/>
              </a:rPr>
              <a:t>POLÍTICA</a:t>
            </a:r>
          </a:p>
        </p:txBody>
      </p:sp>
      <p:sp>
        <p:nvSpPr>
          <p:cNvPr name="TextBox 19" id="19"/>
          <p:cNvSpPr txBox="true"/>
          <p:nvPr/>
        </p:nvSpPr>
        <p:spPr>
          <a:xfrm rot="0">
            <a:off x="9682854" y="5779478"/>
            <a:ext cx="4084459" cy="415290"/>
          </a:xfrm>
          <a:prstGeom prst="rect">
            <a:avLst/>
          </a:prstGeom>
        </p:spPr>
        <p:txBody>
          <a:bodyPr anchor="t" rtlCol="false" tIns="0" lIns="0" bIns="0" rIns="0">
            <a:spAutoFit/>
          </a:bodyPr>
          <a:lstStyle/>
          <a:p>
            <a:pPr algn="ctr">
              <a:lnSpc>
                <a:spcPts val="3359"/>
              </a:lnSpc>
            </a:pPr>
            <a:r>
              <a:rPr lang="en-US" sz="2399">
                <a:solidFill>
                  <a:srgbClr val="000000"/>
                </a:solidFill>
                <a:latin typeface="Raleway"/>
                <a:ea typeface="Raleway"/>
                <a:cs typeface="Raleway"/>
                <a:sym typeface="Raleway"/>
              </a:rPr>
              <a:t>MITOS</a:t>
            </a:r>
          </a:p>
        </p:txBody>
      </p:sp>
      <p:sp>
        <p:nvSpPr>
          <p:cNvPr name="TextBox 20" id="20"/>
          <p:cNvSpPr txBox="true"/>
          <p:nvPr/>
        </p:nvSpPr>
        <p:spPr>
          <a:xfrm rot="0">
            <a:off x="14397378" y="5796699"/>
            <a:ext cx="2596357" cy="415290"/>
          </a:xfrm>
          <a:prstGeom prst="rect">
            <a:avLst/>
          </a:prstGeom>
        </p:spPr>
        <p:txBody>
          <a:bodyPr anchor="t" rtlCol="false" tIns="0" lIns="0" bIns="0" rIns="0">
            <a:spAutoFit/>
          </a:bodyPr>
          <a:lstStyle/>
          <a:p>
            <a:pPr algn="ctr">
              <a:lnSpc>
                <a:spcPts val="3359"/>
              </a:lnSpc>
            </a:pPr>
            <a:r>
              <a:rPr lang="en-US" sz="2399">
                <a:solidFill>
                  <a:srgbClr val="000000"/>
                </a:solidFill>
                <a:latin typeface="Raleway"/>
                <a:ea typeface="Raleway"/>
                <a:cs typeface="Raleway"/>
                <a:sym typeface="Raleway"/>
              </a:rPr>
              <a:t>PREJUICIO</a:t>
            </a:r>
          </a:p>
        </p:txBody>
      </p:sp>
      <p:sp>
        <p:nvSpPr>
          <p:cNvPr name="TextBox 21" id="21"/>
          <p:cNvSpPr txBox="true"/>
          <p:nvPr/>
        </p:nvSpPr>
        <p:spPr>
          <a:xfrm rot="0">
            <a:off x="12942186" y="4010241"/>
            <a:ext cx="3653903" cy="415290"/>
          </a:xfrm>
          <a:prstGeom prst="rect">
            <a:avLst/>
          </a:prstGeom>
        </p:spPr>
        <p:txBody>
          <a:bodyPr anchor="t" rtlCol="false" tIns="0" lIns="0" bIns="0" rIns="0">
            <a:spAutoFit/>
          </a:bodyPr>
          <a:lstStyle/>
          <a:p>
            <a:pPr algn="ctr">
              <a:lnSpc>
                <a:spcPts val="3359"/>
              </a:lnSpc>
            </a:pPr>
            <a:r>
              <a:rPr lang="en-US" sz="2399">
                <a:solidFill>
                  <a:srgbClr val="000000"/>
                </a:solidFill>
                <a:latin typeface="Raleway"/>
                <a:ea typeface="Raleway"/>
                <a:cs typeface="Raleway"/>
                <a:sym typeface="Raleway"/>
              </a:rPr>
              <a:t>FUENTE DE DATOS</a:t>
            </a:r>
          </a:p>
        </p:txBody>
      </p:sp>
      <p:sp>
        <p:nvSpPr>
          <p:cNvPr name="TextBox 22" id="22"/>
          <p:cNvSpPr txBox="true"/>
          <p:nvPr/>
        </p:nvSpPr>
        <p:spPr>
          <a:xfrm rot="0">
            <a:off x="9048750" y="4014051"/>
            <a:ext cx="3653903" cy="415290"/>
          </a:xfrm>
          <a:prstGeom prst="rect">
            <a:avLst/>
          </a:prstGeom>
        </p:spPr>
        <p:txBody>
          <a:bodyPr anchor="t" rtlCol="false" tIns="0" lIns="0" bIns="0" rIns="0">
            <a:spAutoFit/>
          </a:bodyPr>
          <a:lstStyle/>
          <a:p>
            <a:pPr algn="ctr">
              <a:lnSpc>
                <a:spcPts val="3359"/>
              </a:lnSpc>
            </a:pPr>
            <a:r>
              <a:rPr lang="en-US" sz="2399">
                <a:solidFill>
                  <a:srgbClr val="000000"/>
                </a:solidFill>
                <a:latin typeface="Raleway"/>
                <a:ea typeface="Raleway"/>
                <a:cs typeface="Raleway"/>
                <a:sym typeface="Raleway"/>
              </a:rPr>
              <a:t>CONTEXTO</a:t>
            </a:r>
          </a:p>
        </p:txBody>
      </p:sp>
      <p:sp>
        <p:nvSpPr>
          <p:cNvPr name="TextBox 23" id="23"/>
          <p:cNvSpPr txBox="true"/>
          <p:nvPr/>
        </p:nvSpPr>
        <p:spPr>
          <a:xfrm rot="0">
            <a:off x="9362386" y="4897281"/>
            <a:ext cx="2500216" cy="415290"/>
          </a:xfrm>
          <a:prstGeom prst="rect">
            <a:avLst/>
          </a:prstGeom>
        </p:spPr>
        <p:txBody>
          <a:bodyPr anchor="t" rtlCol="false" tIns="0" lIns="0" bIns="0" rIns="0">
            <a:spAutoFit/>
          </a:bodyPr>
          <a:lstStyle/>
          <a:p>
            <a:pPr algn="ctr">
              <a:lnSpc>
                <a:spcPts val="3359"/>
              </a:lnSpc>
            </a:pPr>
            <a:r>
              <a:rPr lang="en-US" sz="2399">
                <a:solidFill>
                  <a:srgbClr val="000000"/>
                </a:solidFill>
                <a:latin typeface="Raleway"/>
                <a:ea typeface="Raleway"/>
                <a:cs typeface="Raleway"/>
                <a:sym typeface="Raleway"/>
              </a:rPr>
              <a:t>MIEDO</a:t>
            </a:r>
          </a:p>
        </p:txBody>
      </p:sp>
      <p:sp>
        <p:nvSpPr>
          <p:cNvPr name="TextBox 24" id="24"/>
          <p:cNvSpPr txBox="true"/>
          <p:nvPr/>
        </p:nvSpPr>
        <p:spPr>
          <a:xfrm rot="0">
            <a:off x="2103205" y="6168064"/>
            <a:ext cx="5800725" cy="3429000"/>
          </a:xfrm>
          <a:prstGeom prst="rect">
            <a:avLst/>
          </a:prstGeom>
        </p:spPr>
        <p:txBody>
          <a:bodyPr anchor="t" rtlCol="false" tIns="0" lIns="0" bIns="0" rIns="0">
            <a:spAutoFit/>
          </a:bodyPr>
          <a:lstStyle/>
          <a:p>
            <a:pPr algn="l">
              <a:lnSpc>
                <a:spcPts val="4799"/>
              </a:lnSpc>
            </a:pPr>
            <a:r>
              <a:rPr lang="en-US" sz="2399">
                <a:solidFill>
                  <a:srgbClr val="000000"/>
                </a:solidFill>
                <a:latin typeface="Raleway"/>
                <a:ea typeface="Raleway"/>
                <a:cs typeface="Raleway"/>
                <a:sym typeface="Raleway"/>
              </a:rPr>
              <a:t>“El lenguaje político está diseñado para que las mentiras suenen verídicas y el asesinato respetable, y para dar una apariencia de solidez al puro viento.”</a:t>
            </a:r>
          </a:p>
          <a:p>
            <a:pPr algn="l">
              <a:lnSpc>
                <a:spcPts val="4200"/>
              </a:lnSpc>
            </a:pPr>
            <a:r>
              <a:rPr lang="en-US" sz="2100">
                <a:solidFill>
                  <a:srgbClr val="000000"/>
                </a:solidFill>
                <a:latin typeface="Raleway"/>
                <a:ea typeface="Raleway"/>
                <a:cs typeface="Raleway"/>
                <a:sym typeface="Raleway"/>
              </a:rPr>
              <a:t> — George Orwell, "Politics and the English Language" (1946)</a:t>
            </a:r>
          </a:p>
        </p:txBody>
      </p:sp>
      <p:sp>
        <p:nvSpPr>
          <p:cNvPr name="TextBox 25" id="25"/>
          <p:cNvSpPr txBox="true"/>
          <p:nvPr/>
        </p:nvSpPr>
        <p:spPr>
          <a:xfrm rot="0">
            <a:off x="12541600" y="8875395"/>
            <a:ext cx="4717700" cy="316230"/>
          </a:xfrm>
          <a:prstGeom prst="rect">
            <a:avLst/>
          </a:prstGeom>
        </p:spPr>
        <p:txBody>
          <a:bodyPr anchor="t" rtlCol="false" tIns="0" lIns="0" bIns="0" rIns="0">
            <a:spAutoFit/>
          </a:bodyPr>
          <a:lstStyle/>
          <a:p>
            <a:pPr algn="r">
              <a:lnSpc>
                <a:spcPts val="2520"/>
              </a:lnSpc>
            </a:pPr>
            <a:r>
              <a:rPr lang="en-US" sz="1800">
                <a:solidFill>
                  <a:srgbClr val="000000"/>
                </a:solidFill>
                <a:latin typeface="Raleway"/>
                <a:ea typeface="Raleway"/>
                <a:cs typeface="Raleway"/>
                <a:sym typeface="Raleway"/>
              </a:rPr>
              <a:t>2025</a:t>
            </a:r>
          </a:p>
        </p:txBody>
      </p:sp>
      <p:sp>
        <p:nvSpPr>
          <p:cNvPr name="Freeform 26" id="26"/>
          <p:cNvSpPr/>
          <p:nvPr/>
        </p:nvSpPr>
        <p:spPr>
          <a:xfrm flipH="false" flipV="false" rot="0">
            <a:off x="16414730" y="1028700"/>
            <a:ext cx="844570" cy="483708"/>
          </a:xfrm>
          <a:custGeom>
            <a:avLst/>
            <a:gdLst/>
            <a:ahLst/>
            <a:cxnLst/>
            <a:rect r="r" b="b" t="t" l="l"/>
            <a:pathLst>
              <a:path h="483708" w="844570">
                <a:moveTo>
                  <a:pt x="0" y="0"/>
                </a:moveTo>
                <a:lnTo>
                  <a:pt x="844570" y="0"/>
                </a:lnTo>
                <a:lnTo>
                  <a:pt x="844570" y="483708"/>
                </a:lnTo>
                <a:lnTo>
                  <a:pt x="0" y="48370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5020042" y="5360443"/>
            <a:ext cx="643670" cy="643670"/>
          </a:xfrm>
          <a:custGeom>
            <a:avLst/>
            <a:gdLst/>
            <a:ahLst/>
            <a:cxnLst/>
            <a:rect r="r" b="b" t="t" l="l"/>
            <a:pathLst>
              <a:path h="643670" w="643670">
                <a:moveTo>
                  <a:pt x="0" y="0"/>
                </a:moveTo>
                <a:lnTo>
                  <a:pt x="643670" y="0"/>
                </a:lnTo>
                <a:lnTo>
                  <a:pt x="643670" y="643670"/>
                </a:lnTo>
                <a:lnTo>
                  <a:pt x="0" y="643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798124" y="1787997"/>
            <a:ext cx="11045530" cy="6627318"/>
          </a:xfrm>
          <a:custGeom>
            <a:avLst/>
            <a:gdLst/>
            <a:ahLst/>
            <a:cxnLst/>
            <a:rect r="r" b="b" t="t" l="l"/>
            <a:pathLst>
              <a:path h="6627318" w="11045530">
                <a:moveTo>
                  <a:pt x="0" y="0"/>
                </a:moveTo>
                <a:lnTo>
                  <a:pt x="11045530" y="0"/>
                </a:lnTo>
                <a:lnTo>
                  <a:pt x="11045530" y="6627318"/>
                </a:lnTo>
                <a:lnTo>
                  <a:pt x="0" y="6627318"/>
                </a:lnTo>
                <a:lnTo>
                  <a:pt x="0" y="0"/>
                </a:lnTo>
                <a:close/>
              </a:path>
            </a:pathLst>
          </a:custGeom>
          <a:blipFill>
            <a:blip r:embed="rId4"/>
            <a:stretch>
              <a:fillRect l="0" t="0" r="0" b="0"/>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65258" y="2371496"/>
            <a:ext cx="5681410" cy="2988946"/>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Ocupación de los inmigrantes</a:t>
            </a:r>
          </a:p>
        </p:txBody>
      </p:sp>
      <p:sp>
        <p:nvSpPr>
          <p:cNvPr name="TextBox 6" id="6"/>
          <p:cNvSpPr txBox="true"/>
          <p:nvPr/>
        </p:nvSpPr>
        <p:spPr>
          <a:xfrm rot="0">
            <a:off x="608101" y="6899463"/>
            <a:ext cx="4733777" cy="332561"/>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Sector Industria</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5020042" y="5360443"/>
            <a:ext cx="643670" cy="643670"/>
          </a:xfrm>
          <a:custGeom>
            <a:avLst/>
            <a:gdLst/>
            <a:ahLst/>
            <a:cxnLst/>
            <a:rect r="r" b="b" t="t" l="l"/>
            <a:pathLst>
              <a:path h="643670" w="643670">
                <a:moveTo>
                  <a:pt x="0" y="0"/>
                </a:moveTo>
                <a:lnTo>
                  <a:pt x="643670" y="0"/>
                </a:lnTo>
                <a:lnTo>
                  <a:pt x="643670" y="643670"/>
                </a:lnTo>
                <a:lnTo>
                  <a:pt x="0" y="643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259104" y="1544018"/>
            <a:ext cx="11785838" cy="7071503"/>
          </a:xfrm>
          <a:custGeom>
            <a:avLst/>
            <a:gdLst/>
            <a:ahLst/>
            <a:cxnLst/>
            <a:rect r="r" b="b" t="t" l="l"/>
            <a:pathLst>
              <a:path h="7071503" w="11785838">
                <a:moveTo>
                  <a:pt x="0" y="0"/>
                </a:moveTo>
                <a:lnTo>
                  <a:pt x="11785838" y="0"/>
                </a:lnTo>
                <a:lnTo>
                  <a:pt x="11785838" y="7071503"/>
                </a:lnTo>
                <a:lnTo>
                  <a:pt x="0" y="7071503"/>
                </a:lnTo>
                <a:lnTo>
                  <a:pt x="0" y="0"/>
                </a:lnTo>
                <a:close/>
              </a:path>
            </a:pathLst>
          </a:custGeom>
          <a:blipFill>
            <a:blip r:embed="rId4"/>
            <a:stretch>
              <a:fillRect l="0" t="0" r="0" b="0"/>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65258" y="2371496"/>
            <a:ext cx="5681410" cy="2988946"/>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Ocupación de los inmigrantes</a:t>
            </a:r>
          </a:p>
        </p:txBody>
      </p:sp>
      <p:sp>
        <p:nvSpPr>
          <p:cNvPr name="TextBox 6" id="6"/>
          <p:cNvSpPr txBox="true"/>
          <p:nvPr/>
        </p:nvSpPr>
        <p:spPr>
          <a:xfrm rot="0">
            <a:off x="365258" y="5492185"/>
            <a:ext cx="4733777" cy="332561"/>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Sector Servicios. </a:t>
            </a:r>
          </a:p>
        </p:txBody>
      </p:sp>
      <p:sp>
        <p:nvSpPr>
          <p:cNvPr name="TextBox 7" id="7"/>
          <p:cNvSpPr txBox="true"/>
          <p:nvPr/>
        </p:nvSpPr>
        <p:spPr>
          <a:xfrm rot="0">
            <a:off x="365258" y="5956488"/>
            <a:ext cx="4733777" cy="2666186"/>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Estas ocupaciones se caracterizan por precariedad, temporalidad, salarios bajos y baja sindicalización. A pesar de ello, son sectores fundamentales para la economía española. Los inmigrantes no solo no “roban” empleos, sino que cubren nichos laborales que muchos nacionales no desean.</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5020042" y="4193053"/>
            <a:ext cx="643670" cy="643670"/>
          </a:xfrm>
          <a:custGeom>
            <a:avLst/>
            <a:gdLst/>
            <a:ahLst/>
            <a:cxnLst/>
            <a:rect r="r" b="b" t="t" l="l"/>
            <a:pathLst>
              <a:path h="643670" w="643670">
                <a:moveTo>
                  <a:pt x="0" y="0"/>
                </a:moveTo>
                <a:lnTo>
                  <a:pt x="643670" y="0"/>
                </a:lnTo>
                <a:lnTo>
                  <a:pt x="643670" y="643670"/>
                </a:lnTo>
                <a:lnTo>
                  <a:pt x="0" y="643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256217" y="1028700"/>
            <a:ext cx="11756571" cy="8229600"/>
          </a:xfrm>
          <a:custGeom>
            <a:avLst/>
            <a:gdLst/>
            <a:ahLst/>
            <a:cxnLst/>
            <a:rect r="r" b="b" t="t" l="l"/>
            <a:pathLst>
              <a:path h="8229600" w="11756571">
                <a:moveTo>
                  <a:pt x="0" y="0"/>
                </a:moveTo>
                <a:lnTo>
                  <a:pt x="11756572" y="0"/>
                </a:lnTo>
                <a:lnTo>
                  <a:pt x="11756572" y="8229600"/>
                </a:lnTo>
                <a:lnTo>
                  <a:pt x="0" y="8229600"/>
                </a:lnTo>
                <a:lnTo>
                  <a:pt x="0" y="0"/>
                </a:lnTo>
                <a:close/>
              </a:path>
            </a:pathLst>
          </a:custGeom>
          <a:blipFill>
            <a:blip r:embed="rId4"/>
            <a:stretch>
              <a:fillRect l="0" t="0" r="0" b="0"/>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65258" y="2233638"/>
            <a:ext cx="5890960" cy="1813562"/>
          </a:xfrm>
          <a:prstGeom prst="rect">
            <a:avLst/>
          </a:prstGeom>
        </p:spPr>
        <p:txBody>
          <a:bodyPr anchor="t" rtlCol="false" tIns="0" lIns="0" bIns="0" rIns="0">
            <a:spAutoFit/>
          </a:bodyPr>
          <a:lstStyle/>
          <a:p>
            <a:pPr algn="l">
              <a:lnSpc>
                <a:spcPts val="7035"/>
              </a:lnSpc>
            </a:pPr>
            <a:r>
              <a:rPr lang="en-US" sz="6700" spc="-335">
                <a:solidFill>
                  <a:srgbClr val="000000"/>
                </a:solidFill>
                <a:latin typeface="Hagrid"/>
                <a:ea typeface="Hagrid"/>
                <a:cs typeface="Hagrid"/>
                <a:sym typeface="Hagrid"/>
              </a:rPr>
              <a:t>Mapa de correlaciones</a:t>
            </a:r>
          </a:p>
        </p:txBody>
      </p:sp>
      <p:sp>
        <p:nvSpPr>
          <p:cNvPr name="TextBox 6" id="6"/>
          <p:cNvSpPr txBox="true"/>
          <p:nvPr/>
        </p:nvSpPr>
        <p:spPr>
          <a:xfrm rot="0">
            <a:off x="608101" y="4145428"/>
            <a:ext cx="4733777" cy="5333186"/>
          </a:xfrm>
          <a:prstGeom prst="rect">
            <a:avLst/>
          </a:prstGeom>
        </p:spPr>
        <p:txBody>
          <a:bodyPr anchor="t" rtlCol="false" tIns="0" lIns="0" bIns="0" rIns="0">
            <a:spAutoFit/>
          </a:bodyPr>
          <a:lstStyle/>
          <a:p>
            <a:pPr algn="l">
              <a:lnSpc>
                <a:spcPts val="2669"/>
              </a:lnSpc>
            </a:pPr>
            <a:r>
              <a:rPr lang="en-US" sz="1907">
                <a:solidFill>
                  <a:srgbClr val="000000"/>
                </a:solidFill>
                <a:latin typeface="Raleway"/>
                <a:ea typeface="Raleway"/>
                <a:cs typeface="Raleway"/>
                <a:sym typeface="Raleway"/>
              </a:rPr>
              <a:t>La criminalidad se correlaciona más fuertemente con factores como la pobreza y el desempleo que con el porcentaje de población extranjera. Las tasas relativas permiten observar que la exclusión social, más que el origen nacional, es el factor clave que explica la incidencia delictiva. Esta evidencia desmonta el vínculo simplista entre inmigración y crimen. </a:t>
            </a:r>
          </a:p>
          <a:p>
            <a:pPr algn="l" marL="0" indent="0" lvl="0">
              <a:lnSpc>
                <a:spcPts val="2669"/>
              </a:lnSpc>
            </a:pPr>
            <a:r>
              <a:rPr lang="en-US" sz="1907">
                <a:solidFill>
                  <a:srgbClr val="000000"/>
                </a:solidFill>
                <a:latin typeface="Raleway"/>
                <a:ea typeface="Raleway"/>
                <a:cs typeface="Raleway"/>
                <a:sym typeface="Raleway"/>
              </a:rPr>
              <a:t>invertir en políticas sociales, educación, y empleo en lugar de políticas de seguridad centradas en la represión o en el control migratorio. La asociación entre marginalidad y criminalidad debe abordarse desde la justicia social.</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15659" t="0" r="-15659" b="0"/>
            </a:stretch>
          </a:blipFill>
        </p:spPr>
      </p:sp>
      <p:grpSp>
        <p:nvGrpSpPr>
          <p:cNvPr name="Group 3" id="3"/>
          <p:cNvGrpSpPr/>
          <p:nvPr/>
        </p:nvGrpSpPr>
        <p:grpSpPr>
          <a:xfrm rot="0">
            <a:off x="3265383" y="2482215"/>
            <a:ext cx="11757234" cy="6776085"/>
            <a:chOff x="0" y="0"/>
            <a:chExt cx="3096555" cy="1784648"/>
          </a:xfrm>
        </p:grpSpPr>
        <p:sp>
          <p:nvSpPr>
            <p:cNvPr name="Freeform 4" id="4"/>
            <p:cNvSpPr/>
            <p:nvPr/>
          </p:nvSpPr>
          <p:spPr>
            <a:xfrm flipH="false" flipV="false" rot="0">
              <a:off x="0" y="0"/>
              <a:ext cx="3096555" cy="1784648"/>
            </a:xfrm>
            <a:custGeom>
              <a:avLst/>
              <a:gdLst/>
              <a:ahLst/>
              <a:cxnLst/>
              <a:rect r="r" b="b" t="t" l="l"/>
              <a:pathLst>
                <a:path h="1784648" w="3096555">
                  <a:moveTo>
                    <a:pt x="28315" y="0"/>
                  </a:moveTo>
                  <a:lnTo>
                    <a:pt x="3068241" y="0"/>
                  </a:lnTo>
                  <a:cubicBezTo>
                    <a:pt x="3075750" y="0"/>
                    <a:pt x="3082952" y="2983"/>
                    <a:pt x="3088262" y="8293"/>
                  </a:cubicBezTo>
                  <a:cubicBezTo>
                    <a:pt x="3093572" y="13603"/>
                    <a:pt x="3096555" y="20805"/>
                    <a:pt x="3096555" y="28315"/>
                  </a:cubicBezTo>
                  <a:lnTo>
                    <a:pt x="3096555" y="1756333"/>
                  </a:lnTo>
                  <a:cubicBezTo>
                    <a:pt x="3096555" y="1771971"/>
                    <a:pt x="3083878" y="1784648"/>
                    <a:pt x="3068241" y="1784648"/>
                  </a:cubicBezTo>
                  <a:lnTo>
                    <a:pt x="28315" y="1784648"/>
                  </a:lnTo>
                  <a:cubicBezTo>
                    <a:pt x="12677" y="1784648"/>
                    <a:pt x="0" y="1771971"/>
                    <a:pt x="0" y="1756333"/>
                  </a:cubicBezTo>
                  <a:lnTo>
                    <a:pt x="0" y="28315"/>
                  </a:lnTo>
                  <a:cubicBezTo>
                    <a:pt x="0" y="12677"/>
                    <a:pt x="12677" y="0"/>
                    <a:pt x="28315" y="0"/>
                  </a:cubicBezTo>
                  <a:close/>
                </a:path>
              </a:pathLst>
            </a:custGeom>
            <a:solidFill>
              <a:srgbClr val="FFFFFF"/>
            </a:solidFill>
          </p:spPr>
        </p:sp>
        <p:sp>
          <p:nvSpPr>
            <p:cNvPr name="TextBox 5" id="5"/>
            <p:cNvSpPr txBox="true"/>
            <p:nvPr/>
          </p:nvSpPr>
          <p:spPr>
            <a:xfrm>
              <a:off x="0" y="-57150"/>
              <a:ext cx="3096555" cy="1841798"/>
            </a:xfrm>
            <a:prstGeom prst="rect">
              <a:avLst/>
            </a:prstGeom>
          </p:spPr>
          <p:txBody>
            <a:bodyPr anchor="ctr" rtlCol="false" tIns="50800" lIns="50800" bIns="50800" rIns="50800"/>
            <a:lstStyle/>
            <a:p>
              <a:pPr algn="ctr">
                <a:lnSpc>
                  <a:spcPts val="3359"/>
                </a:lnSpc>
              </a:pPr>
            </a:p>
            <a:p>
              <a:pPr algn="ctr">
                <a:lnSpc>
                  <a:spcPts val="3359"/>
                </a:lnSpc>
              </a:pPr>
            </a:p>
            <a:p>
              <a:pPr algn="ctr">
                <a:lnSpc>
                  <a:spcPts val="3359"/>
                </a:lnSpc>
              </a:pPr>
            </a:p>
            <a:p>
              <a:pPr algn="ctr">
                <a:lnSpc>
                  <a:spcPts val="3359"/>
                </a:lnSpc>
              </a:pPr>
            </a:p>
            <a:p>
              <a:pPr algn="ctr">
                <a:lnSpc>
                  <a:spcPts val="3359"/>
                </a:lnSpc>
              </a:pPr>
            </a:p>
            <a:p>
              <a:pPr algn="ctr">
                <a:lnSpc>
                  <a:spcPts val="3359"/>
                </a:lnSpc>
              </a:pPr>
            </a:p>
            <a:p>
              <a:pPr algn="ctr">
                <a:lnSpc>
                  <a:spcPts val="3359"/>
                </a:lnSpc>
              </a:pPr>
            </a:p>
            <a:p>
              <a:pPr algn="ctr">
                <a:lnSpc>
                  <a:spcPts val="3359"/>
                </a:lnSpc>
              </a:pPr>
            </a:p>
            <a:p>
              <a:pPr algn="ctr">
                <a:lnSpc>
                  <a:spcPts val="3359"/>
                </a:lnSpc>
              </a:pPr>
            </a:p>
            <a:p>
              <a:pPr algn="ctr">
                <a:lnSpc>
                  <a:spcPts val="3359"/>
                </a:lnSpc>
              </a:pPr>
            </a:p>
            <a:p>
              <a:pPr algn="ctr">
                <a:lnSpc>
                  <a:spcPts val="3359"/>
                </a:lnSpc>
              </a:pPr>
            </a:p>
            <a:p>
              <a:pPr algn="ctr">
                <a:lnSpc>
                  <a:spcPts val="3080"/>
                </a:lnSpc>
              </a:pPr>
              <a:r>
                <a:rPr lang="en-US" sz="2200">
                  <a:solidFill>
                    <a:srgbClr val="000000"/>
                  </a:solidFill>
                  <a:latin typeface="Raleway"/>
                  <a:ea typeface="Raleway"/>
                  <a:cs typeface="Raleway"/>
                  <a:sym typeface="Raleway"/>
                </a:rPr>
                <a:t>EN </a:t>
              </a:r>
              <a:r>
                <a:rPr lang="en-US" sz="2200">
                  <a:solidFill>
                    <a:srgbClr val="000000"/>
                  </a:solidFill>
                  <a:latin typeface="Raleway"/>
                  <a:ea typeface="Raleway"/>
                  <a:cs typeface="Raleway"/>
                  <a:sym typeface="Raleway"/>
                </a:rPr>
                <a:t>PYTHON FILTRAMOS DATOS CON </a:t>
              </a:r>
              <a:r>
                <a:rPr lang="en-US" b="true" sz="2200">
                  <a:solidFill>
                    <a:srgbClr val="000000"/>
                  </a:solidFill>
                  <a:latin typeface="Raleway Bold"/>
                  <a:ea typeface="Raleway Bold"/>
                  <a:cs typeface="Raleway Bold"/>
                  <a:sym typeface="Raleway Bold"/>
                </a:rPr>
                <a:t>DF[DF['VERDAD'] == TRUE]</a:t>
              </a:r>
              <a:r>
                <a:rPr lang="en-US" sz="2200">
                  <a:solidFill>
                    <a:srgbClr val="000000"/>
                  </a:solidFill>
                  <a:latin typeface="Raleway"/>
                  <a:ea typeface="Raleway"/>
                  <a:cs typeface="Raleway"/>
                  <a:sym typeface="Raleway"/>
                </a:rPr>
                <a:t>. EN POLÍTICA, ALGUNOS PREFIEREN </a:t>
              </a:r>
              <a:r>
                <a:rPr lang="en-US" b="true" sz="2200">
                  <a:solidFill>
                    <a:srgbClr val="000000"/>
                  </a:solidFill>
                  <a:latin typeface="Raleway Bold"/>
                  <a:ea typeface="Raleway Bold"/>
                  <a:cs typeface="Raleway Bold"/>
                  <a:sym typeface="Raleway Bold"/>
                </a:rPr>
                <a:t>DF[DF['MIEDO'] == TRUE].</a:t>
              </a:r>
            </a:p>
            <a:p>
              <a:pPr algn="ctr">
                <a:lnSpc>
                  <a:spcPts val="3080"/>
                </a:lnSpc>
              </a:pPr>
            </a:p>
          </p:txBody>
        </p:sp>
      </p:grpSp>
      <p:sp>
        <p:nvSpPr>
          <p:cNvPr name="TextBox 6" id="6"/>
          <p:cNvSpPr txBox="true"/>
          <p:nvPr/>
        </p:nvSpPr>
        <p:spPr>
          <a:xfrm rot="0">
            <a:off x="4031594" y="373380"/>
            <a:ext cx="10224813" cy="994410"/>
          </a:xfrm>
          <a:prstGeom prst="rect">
            <a:avLst/>
          </a:prstGeom>
        </p:spPr>
        <p:txBody>
          <a:bodyPr anchor="t" rtlCol="false" tIns="0" lIns="0" bIns="0" rIns="0">
            <a:spAutoFit/>
          </a:bodyPr>
          <a:lstStyle/>
          <a:p>
            <a:pPr algn="ctr">
              <a:lnSpc>
                <a:spcPts val="7560"/>
              </a:lnSpc>
            </a:pPr>
            <a:r>
              <a:rPr lang="en-US" sz="7200">
                <a:solidFill>
                  <a:srgbClr val="000000"/>
                </a:solidFill>
                <a:latin typeface="Hagrid"/>
                <a:ea typeface="Hagrid"/>
                <a:cs typeface="Hagrid"/>
                <a:sym typeface="Hagrid"/>
              </a:rPr>
              <a:t>Conclusiones</a:t>
            </a:r>
          </a:p>
        </p:txBody>
      </p:sp>
      <p:sp>
        <p:nvSpPr>
          <p:cNvPr name="TextBox 7" id="7"/>
          <p:cNvSpPr txBox="true"/>
          <p:nvPr/>
        </p:nvSpPr>
        <p:spPr>
          <a:xfrm rot="0">
            <a:off x="3614385" y="2822581"/>
            <a:ext cx="11076563" cy="3530345"/>
          </a:xfrm>
          <a:prstGeom prst="rect">
            <a:avLst/>
          </a:prstGeom>
        </p:spPr>
        <p:txBody>
          <a:bodyPr anchor="t" rtlCol="false" tIns="0" lIns="0" bIns="0" rIns="0">
            <a:spAutoFit/>
          </a:bodyPr>
          <a:lstStyle/>
          <a:p>
            <a:pPr algn="l">
              <a:lnSpc>
                <a:spcPts val="2814"/>
              </a:lnSpc>
            </a:pPr>
            <a:r>
              <a:rPr lang="en-US" sz="2010">
                <a:solidFill>
                  <a:srgbClr val="000000"/>
                </a:solidFill>
                <a:latin typeface="Raleway"/>
                <a:ea typeface="Raleway"/>
                <a:cs typeface="Raleway"/>
                <a:sym typeface="Raleway"/>
              </a:rPr>
              <a:t>Los resultados de este análisis exploratorio de datos (EDA) desmienten de manera categórica uno de los mitos más persistentes y peligrosos del debate público en España: la supuesta relación directa entre inmigración y criminalidad. Por el contrario, la evolución de las tasas de criminalidad se encuentra más estrechamente vinculada con variables estructurales como la pobreza, el desempleo y la exclusión social. </a:t>
            </a:r>
          </a:p>
          <a:p>
            <a:pPr algn="l">
              <a:lnSpc>
                <a:spcPts val="2814"/>
              </a:lnSpc>
            </a:pPr>
            <a:r>
              <a:rPr lang="en-US" sz="2010">
                <a:solidFill>
                  <a:srgbClr val="000000"/>
                </a:solidFill>
                <a:latin typeface="Raleway"/>
                <a:ea typeface="Raleway"/>
                <a:cs typeface="Raleway"/>
                <a:sym typeface="Raleway"/>
              </a:rPr>
              <a:t>El caso de los delitos sexuales es especialmente ilustrativo: los datos muestran que son mayoritariamente cometidos por ciudadanos españoles, pero la narrativa dominante insiste en vincular estos crímenes con la presencia extranjera, lo que no responde a una lógica empírica, sino a una lógica racista y sensacionalista.</a:t>
            </a:r>
          </a:p>
          <a:p>
            <a:pPr algn="l" marL="0" indent="0" lvl="0">
              <a:lnSpc>
                <a:spcPts val="2814"/>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8012907" y="-1212719"/>
            <a:ext cx="12738120" cy="12712438"/>
          </a:xfrm>
          <a:custGeom>
            <a:avLst/>
            <a:gdLst/>
            <a:ahLst/>
            <a:cxnLst/>
            <a:rect r="r" b="b" t="t" l="l"/>
            <a:pathLst>
              <a:path h="12712438" w="12738120">
                <a:moveTo>
                  <a:pt x="0" y="0"/>
                </a:moveTo>
                <a:lnTo>
                  <a:pt x="12738120" y="0"/>
                </a:lnTo>
                <a:lnTo>
                  <a:pt x="12738120" y="12712438"/>
                </a:lnTo>
                <a:lnTo>
                  <a:pt x="0" y="12712438"/>
                </a:lnTo>
                <a:lnTo>
                  <a:pt x="0" y="0"/>
                </a:lnTo>
                <a:close/>
              </a:path>
            </a:pathLst>
          </a:custGeom>
          <a:blipFill>
            <a:blip r:embed="rId2"/>
            <a:stretch>
              <a:fillRect l="0" t="0" r="0" b="0"/>
            </a:stretch>
          </a:blipFill>
        </p:spPr>
      </p:sp>
      <p:grpSp>
        <p:nvGrpSpPr>
          <p:cNvPr name="Group 3" id="3"/>
          <p:cNvGrpSpPr/>
          <p:nvPr/>
        </p:nvGrpSpPr>
        <p:grpSpPr>
          <a:xfrm rot="5400000">
            <a:off x="-3674628" y="-1971328"/>
            <a:ext cx="13377037" cy="19377093"/>
            <a:chOff x="0" y="0"/>
            <a:chExt cx="1100233" cy="1593725"/>
          </a:xfrm>
        </p:grpSpPr>
        <p:sp>
          <p:nvSpPr>
            <p:cNvPr name="Freeform 4" id="4"/>
            <p:cNvSpPr/>
            <p:nvPr/>
          </p:nvSpPr>
          <p:spPr>
            <a:xfrm flipH="false" flipV="false" rot="0">
              <a:off x="0" y="0"/>
              <a:ext cx="1100233" cy="1593725"/>
            </a:xfrm>
            <a:custGeom>
              <a:avLst/>
              <a:gdLst/>
              <a:ahLst/>
              <a:cxnLst/>
              <a:rect r="r" b="b" t="t" l="l"/>
              <a:pathLst>
                <a:path h="1593725" w="1100233">
                  <a:moveTo>
                    <a:pt x="0" y="0"/>
                  </a:moveTo>
                  <a:lnTo>
                    <a:pt x="1100233" y="0"/>
                  </a:lnTo>
                  <a:lnTo>
                    <a:pt x="1100233" y="1593725"/>
                  </a:lnTo>
                  <a:lnTo>
                    <a:pt x="0" y="1593725"/>
                  </a:lnTo>
                  <a:close/>
                </a:path>
              </a:pathLst>
            </a:custGeom>
            <a:blipFill>
              <a:blip r:embed="rId3"/>
              <a:stretch>
                <a:fillRect l="0" t="-1906" r="0" b="-1906"/>
              </a:stretch>
            </a:blipFill>
          </p:spPr>
        </p:sp>
      </p:grpSp>
      <p:grpSp>
        <p:nvGrpSpPr>
          <p:cNvPr name="Group 5" id="5"/>
          <p:cNvGrpSpPr/>
          <p:nvPr/>
        </p:nvGrpSpPr>
        <p:grpSpPr>
          <a:xfrm rot="0">
            <a:off x="1028700" y="1753847"/>
            <a:ext cx="16230600" cy="7504453"/>
            <a:chOff x="0" y="0"/>
            <a:chExt cx="4274726" cy="1976482"/>
          </a:xfrm>
        </p:grpSpPr>
        <p:sp>
          <p:nvSpPr>
            <p:cNvPr name="Freeform 6" id="6"/>
            <p:cNvSpPr/>
            <p:nvPr/>
          </p:nvSpPr>
          <p:spPr>
            <a:xfrm flipH="false" flipV="false" rot="0">
              <a:off x="0" y="0"/>
              <a:ext cx="4274726" cy="1976481"/>
            </a:xfrm>
            <a:custGeom>
              <a:avLst/>
              <a:gdLst/>
              <a:ahLst/>
              <a:cxnLst/>
              <a:rect r="r" b="b" t="t" l="l"/>
              <a:pathLst>
                <a:path h="1976481" w="4274726">
                  <a:moveTo>
                    <a:pt x="20511" y="0"/>
                  </a:moveTo>
                  <a:lnTo>
                    <a:pt x="4254215" y="0"/>
                  </a:lnTo>
                  <a:cubicBezTo>
                    <a:pt x="4259655" y="0"/>
                    <a:pt x="4264872" y="2161"/>
                    <a:pt x="4268719" y="6007"/>
                  </a:cubicBezTo>
                  <a:cubicBezTo>
                    <a:pt x="4272565" y="9854"/>
                    <a:pt x="4274726" y="15071"/>
                    <a:pt x="4274726" y="20511"/>
                  </a:cubicBezTo>
                  <a:lnTo>
                    <a:pt x="4274726" y="1955971"/>
                  </a:lnTo>
                  <a:cubicBezTo>
                    <a:pt x="4274726" y="1961411"/>
                    <a:pt x="4272565" y="1966627"/>
                    <a:pt x="4268719" y="1970474"/>
                  </a:cubicBezTo>
                  <a:cubicBezTo>
                    <a:pt x="4264872" y="1974321"/>
                    <a:pt x="4259655" y="1976481"/>
                    <a:pt x="4254215" y="1976481"/>
                  </a:cubicBezTo>
                  <a:lnTo>
                    <a:pt x="20511" y="1976481"/>
                  </a:lnTo>
                  <a:cubicBezTo>
                    <a:pt x="15071" y="1976481"/>
                    <a:pt x="9854" y="1974321"/>
                    <a:pt x="6007" y="1970474"/>
                  </a:cubicBezTo>
                  <a:cubicBezTo>
                    <a:pt x="2161" y="1966627"/>
                    <a:pt x="0" y="1961411"/>
                    <a:pt x="0" y="1955971"/>
                  </a:cubicBezTo>
                  <a:lnTo>
                    <a:pt x="0" y="20511"/>
                  </a:lnTo>
                  <a:cubicBezTo>
                    <a:pt x="0" y="15071"/>
                    <a:pt x="2161" y="9854"/>
                    <a:pt x="6007" y="6007"/>
                  </a:cubicBezTo>
                  <a:cubicBezTo>
                    <a:pt x="9854" y="2161"/>
                    <a:pt x="15071" y="0"/>
                    <a:pt x="20511" y="0"/>
                  </a:cubicBezTo>
                  <a:close/>
                </a:path>
              </a:pathLst>
            </a:custGeom>
            <a:solidFill>
              <a:srgbClr val="FFFFFF"/>
            </a:solidFill>
          </p:spPr>
        </p:sp>
        <p:sp>
          <p:nvSpPr>
            <p:cNvPr name="TextBox 7" id="7"/>
            <p:cNvSpPr txBox="true"/>
            <p:nvPr/>
          </p:nvSpPr>
          <p:spPr>
            <a:xfrm>
              <a:off x="0" y="-57150"/>
              <a:ext cx="4274726" cy="2033632"/>
            </a:xfrm>
            <a:prstGeom prst="rect">
              <a:avLst/>
            </a:prstGeom>
          </p:spPr>
          <p:txBody>
            <a:bodyPr anchor="ctr" rtlCol="false" tIns="50800" lIns="50800" bIns="50800" rIns="50800"/>
            <a:lstStyle/>
            <a:p>
              <a:pPr algn="ctr">
                <a:lnSpc>
                  <a:spcPts val="3359"/>
                </a:lnSpc>
              </a:pPr>
            </a:p>
          </p:txBody>
        </p:sp>
      </p:grpSp>
      <p:sp>
        <p:nvSpPr>
          <p:cNvPr name="TextBox 8" id="8"/>
          <p:cNvSpPr txBox="true"/>
          <p:nvPr/>
        </p:nvSpPr>
        <p:spPr>
          <a:xfrm rot="0">
            <a:off x="3013891" y="3820466"/>
            <a:ext cx="12260219" cy="311721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Hagrid"/>
                <a:ea typeface="Hagrid"/>
                <a:cs typeface="Hagrid"/>
                <a:sym typeface="Hagrid"/>
              </a:rPr>
              <a:t>❓ ¿Han</a:t>
            </a:r>
            <a:r>
              <a:rPr lang="en-US" sz="3000">
                <a:solidFill>
                  <a:srgbClr val="000000"/>
                </a:solidFill>
                <a:latin typeface="Hagrid"/>
                <a:ea typeface="Hagrid"/>
                <a:cs typeface="Hagrid"/>
                <a:sym typeface="Hagrid"/>
              </a:rPr>
              <a:t> aumentado los crímenes?</a:t>
            </a:r>
          </a:p>
          <a:p>
            <a:pPr algn="ctr">
              <a:lnSpc>
                <a:spcPts val="4200"/>
              </a:lnSpc>
              <a:spcBef>
                <a:spcPct val="0"/>
              </a:spcBef>
            </a:pPr>
            <a:r>
              <a:rPr lang="en-US" sz="3000">
                <a:solidFill>
                  <a:srgbClr val="000000"/>
                </a:solidFill>
                <a:latin typeface="Hagrid"/>
                <a:ea typeface="Hagrid"/>
                <a:cs typeface="Hagrid"/>
                <a:sym typeface="Hagrid"/>
              </a:rPr>
              <a:t>❓ ¿Quién los comete?</a:t>
            </a:r>
          </a:p>
          <a:p>
            <a:pPr algn="ctr">
              <a:lnSpc>
                <a:spcPts val="4200"/>
              </a:lnSpc>
              <a:spcBef>
                <a:spcPct val="0"/>
              </a:spcBef>
            </a:pPr>
            <a:r>
              <a:rPr lang="en-US" sz="3000">
                <a:solidFill>
                  <a:srgbClr val="000000"/>
                </a:solidFill>
                <a:latin typeface="Hagrid"/>
                <a:ea typeface="Hagrid"/>
                <a:cs typeface="Hagrid"/>
                <a:sym typeface="Hagrid"/>
              </a:rPr>
              <a:t>❓ ¿Es la migración la causa?</a:t>
            </a:r>
          </a:p>
          <a:p>
            <a:pPr algn="ctr">
              <a:lnSpc>
                <a:spcPts val="4200"/>
              </a:lnSpc>
              <a:spcBef>
                <a:spcPct val="0"/>
              </a:spcBef>
            </a:pPr>
            <a:r>
              <a:rPr lang="en-US" sz="3000">
                <a:solidFill>
                  <a:srgbClr val="000000"/>
                </a:solidFill>
                <a:latin typeface="Hagrid"/>
                <a:ea typeface="Hagrid"/>
                <a:cs typeface="Hagrid"/>
                <a:sym typeface="Hagrid"/>
              </a:rPr>
              <a:t>❓ ¿Cómo participan los migrantes en la economía?</a:t>
            </a:r>
          </a:p>
          <a:p>
            <a:pPr algn="ctr">
              <a:lnSpc>
                <a:spcPts val="8120"/>
              </a:lnSpc>
              <a:spcBef>
                <a:spcPct val="0"/>
              </a:spcBef>
            </a:pPr>
          </a:p>
        </p:txBody>
      </p:sp>
      <p:sp>
        <p:nvSpPr>
          <p:cNvPr name="Freeform 9" id="9"/>
          <p:cNvSpPr/>
          <p:nvPr/>
        </p:nvSpPr>
        <p:spPr>
          <a:xfrm flipH="false" flipV="false" rot="0">
            <a:off x="8721715" y="8189523"/>
            <a:ext cx="844570" cy="483708"/>
          </a:xfrm>
          <a:custGeom>
            <a:avLst/>
            <a:gdLst/>
            <a:ahLst/>
            <a:cxnLst/>
            <a:rect r="r" b="b" t="t" l="l"/>
            <a:pathLst>
              <a:path h="483708" w="844570">
                <a:moveTo>
                  <a:pt x="0" y="0"/>
                </a:moveTo>
                <a:lnTo>
                  <a:pt x="844570" y="0"/>
                </a:lnTo>
                <a:lnTo>
                  <a:pt x="844570" y="483708"/>
                </a:lnTo>
                <a:lnTo>
                  <a:pt x="0" y="4837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3013891" y="2312969"/>
            <a:ext cx="12260219" cy="5238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Hagrid"/>
                <a:ea typeface="Hagrid"/>
                <a:cs typeface="Hagrid"/>
                <a:sym typeface="Hagrid"/>
              </a:rPr>
              <a:t>Preguntas de investigación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1966084" y="465857"/>
            <a:ext cx="14355832" cy="9355286"/>
          </a:xfrm>
          <a:custGeom>
            <a:avLst/>
            <a:gdLst/>
            <a:ahLst/>
            <a:cxnLst/>
            <a:rect r="r" b="b" t="t" l="l"/>
            <a:pathLst>
              <a:path h="9355286" w="14355832">
                <a:moveTo>
                  <a:pt x="0" y="0"/>
                </a:moveTo>
                <a:lnTo>
                  <a:pt x="14355832" y="0"/>
                </a:lnTo>
                <a:lnTo>
                  <a:pt x="14355832" y="9355286"/>
                </a:lnTo>
                <a:lnTo>
                  <a:pt x="0" y="9355286"/>
                </a:lnTo>
                <a:lnTo>
                  <a:pt x="0" y="0"/>
                </a:lnTo>
                <a:close/>
              </a:path>
            </a:pathLst>
          </a:custGeom>
          <a:blipFill>
            <a:blip r:embed="rId2"/>
            <a:stretch>
              <a:fillRect l="-24023" t="-30570" r="-27245"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1805814" y="478036"/>
            <a:ext cx="14676373" cy="9330928"/>
          </a:xfrm>
          <a:custGeom>
            <a:avLst/>
            <a:gdLst/>
            <a:ahLst/>
            <a:cxnLst/>
            <a:rect r="r" b="b" t="t" l="l"/>
            <a:pathLst>
              <a:path h="9330928" w="14676373">
                <a:moveTo>
                  <a:pt x="0" y="0"/>
                </a:moveTo>
                <a:lnTo>
                  <a:pt x="14676372" y="0"/>
                </a:lnTo>
                <a:lnTo>
                  <a:pt x="14676372" y="9330928"/>
                </a:lnTo>
                <a:lnTo>
                  <a:pt x="0" y="9330928"/>
                </a:lnTo>
                <a:lnTo>
                  <a:pt x="0" y="0"/>
                </a:lnTo>
                <a:close/>
              </a:path>
            </a:pathLst>
          </a:custGeom>
          <a:blipFill>
            <a:blip r:embed="rId2"/>
            <a:stretch>
              <a:fillRect l="-14528" t="-16436" r="-17077"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2523467" y="424260"/>
            <a:ext cx="13241066" cy="9438480"/>
          </a:xfrm>
          <a:custGeom>
            <a:avLst/>
            <a:gdLst/>
            <a:ahLst/>
            <a:cxnLst/>
            <a:rect r="r" b="b" t="t" l="l"/>
            <a:pathLst>
              <a:path h="9438480" w="13241066">
                <a:moveTo>
                  <a:pt x="0" y="0"/>
                </a:moveTo>
                <a:lnTo>
                  <a:pt x="13241066" y="0"/>
                </a:lnTo>
                <a:lnTo>
                  <a:pt x="13241066" y="9438480"/>
                </a:lnTo>
                <a:lnTo>
                  <a:pt x="0" y="9438480"/>
                </a:lnTo>
                <a:lnTo>
                  <a:pt x="0" y="0"/>
                </a:lnTo>
                <a:close/>
              </a:path>
            </a:pathLst>
          </a:custGeom>
          <a:blipFill>
            <a:blip r:embed="rId2"/>
            <a:stretch>
              <a:fillRect l="-22200" t="-15971" r="-24762"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1715622" y="451587"/>
            <a:ext cx="14856756" cy="9383827"/>
          </a:xfrm>
          <a:custGeom>
            <a:avLst/>
            <a:gdLst/>
            <a:ahLst/>
            <a:cxnLst/>
            <a:rect r="r" b="b" t="t" l="l"/>
            <a:pathLst>
              <a:path h="9383827" w="14856756">
                <a:moveTo>
                  <a:pt x="0" y="0"/>
                </a:moveTo>
                <a:lnTo>
                  <a:pt x="14856756" y="0"/>
                </a:lnTo>
                <a:lnTo>
                  <a:pt x="14856756" y="9383826"/>
                </a:lnTo>
                <a:lnTo>
                  <a:pt x="0" y="9383826"/>
                </a:lnTo>
                <a:lnTo>
                  <a:pt x="0" y="0"/>
                </a:lnTo>
                <a:close/>
              </a:path>
            </a:pathLst>
          </a:custGeom>
          <a:blipFill>
            <a:blip r:embed="rId2"/>
            <a:stretch>
              <a:fillRect l="-14999" t="-16905" r="-16271"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grpSp>
        <p:nvGrpSpPr>
          <p:cNvPr name="Group 2" id="2"/>
          <p:cNvGrpSpPr/>
          <p:nvPr/>
        </p:nvGrpSpPr>
        <p:grpSpPr>
          <a:xfrm rot="0">
            <a:off x="10296981" y="1753847"/>
            <a:ext cx="16230600" cy="7504453"/>
            <a:chOff x="0" y="0"/>
            <a:chExt cx="4274726" cy="1976482"/>
          </a:xfrm>
        </p:grpSpPr>
        <p:sp>
          <p:nvSpPr>
            <p:cNvPr name="Freeform 3" id="3"/>
            <p:cNvSpPr/>
            <p:nvPr/>
          </p:nvSpPr>
          <p:spPr>
            <a:xfrm flipH="false" flipV="false" rot="0">
              <a:off x="0" y="0"/>
              <a:ext cx="4274726" cy="1976481"/>
            </a:xfrm>
            <a:custGeom>
              <a:avLst/>
              <a:gdLst/>
              <a:ahLst/>
              <a:cxnLst/>
              <a:rect r="r" b="b" t="t" l="l"/>
              <a:pathLst>
                <a:path h="1976481" w="4274726">
                  <a:moveTo>
                    <a:pt x="20511" y="0"/>
                  </a:moveTo>
                  <a:lnTo>
                    <a:pt x="4254215" y="0"/>
                  </a:lnTo>
                  <a:cubicBezTo>
                    <a:pt x="4259655" y="0"/>
                    <a:pt x="4264872" y="2161"/>
                    <a:pt x="4268719" y="6007"/>
                  </a:cubicBezTo>
                  <a:cubicBezTo>
                    <a:pt x="4272565" y="9854"/>
                    <a:pt x="4274726" y="15071"/>
                    <a:pt x="4274726" y="20511"/>
                  </a:cubicBezTo>
                  <a:lnTo>
                    <a:pt x="4274726" y="1955971"/>
                  </a:lnTo>
                  <a:cubicBezTo>
                    <a:pt x="4274726" y="1961411"/>
                    <a:pt x="4272565" y="1966627"/>
                    <a:pt x="4268719" y="1970474"/>
                  </a:cubicBezTo>
                  <a:cubicBezTo>
                    <a:pt x="4264872" y="1974321"/>
                    <a:pt x="4259655" y="1976481"/>
                    <a:pt x="4254215" y="1976481"/>
                  </a:cubicBezTo>
                  <a:lnTo>
                    <a:pt x="20511" y="1976481"/>
                  </a:lnTo>
                  <a:cubicBezTo>
                    <a:pt x="15071" y="1976481"/>
                    <a:pt x="9854" y="1974321"/>
                    <a:pt x="6007" y="1970474"/>
                  </a:cubicBezTo>
                  <a:cubicBezTo>
                    <a:pt x="2161" y="1966627"/>
                    <a:pt x="0" y="1961411"/>
                    <a:pt x="0" y="1955971"/>
                  </a:cubicBezTo>
                  <a:lnTo>
                    <a:pt x="0" y="20511"/>
                  </a:lnTo>
                  <a:cubicBezTo>
                    <a:pt x="0" y="15071"/>
                    <a:pt x="2161" y="9854"/>
                    <a:pt x="6007" y="6007"/>
                  </a:cubicBezTo>
                  <a:cubicBezTo>
                    <a:pt x="9854" y="2161"/>
                    <a:pt x="15071" y="0"/>
                    <a:pt x="20511" y="0"/>
                  </a:cubicBezTo>
                  <a:close/>
                </a:path>
              </a:pathLst>
            </a:custGeom>
            <a:solidFill>
              <a:srgbClr val="FFFFFF"/>
            </a:solidFill>
          </p:spPr>
        </p:sp>
        <p:sp>
          <p:nvSpPr>
            <p:cNvPr name="TextBox 4" id="4"/>
            <p:cNvSpPr txBox="true"/>
            <p:nvPr/>
          </p:nvSpPr>
          <p:spPr>
            <a:xfrm>
              <a:off x="0" y="-57150"/>
              <a:ext cx="4274726" cy="2033632"/>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16414730" y="8189523"/>
            <a:ext cx="844570" cy="483708"/>
          </a:xfrm>
          <a:custGeom>
            <a:avLst/>
            <a:gdLst/>
            <a:ahLst/>
            <a:cxnLst/>
            <a:rect r="r" b="b" t="t" l="l"/>
            <a:pathLst>
              <a:path h="483708" w="844570">
                <a:moveTo>
                  <a:pt x="0" y="0"/>
                </a:moveTo>
                <a:lnTo>
                  <a:pt x="844570" y="0"/>
                </a:lnTo>
                <a:lnTo>
                  <a:pt x="844570" y="483708"/>
                </a:lnTo>
                <a:lnTo>
                  <a:pt x="0" y="4837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216418" y="4752458"/>
            <a:ext cx="643670" cy="643670"/>
          </a:xfrm>
          <a:custGeom>
            <a:avLst/>
            <a:gdLst/>
            <a:ahLst/>
            <a:cxnLst/>
            <a:rect r="r" b="b" t="t" l="l"/>
            <a:pathLst>
              <a:path h="643670" w="643670">
                <a:moveTo>
                  <a:pt x="0" y="0"/>
                </a:moveTo>
                <a:lnTo>
                  <a:pt x="643671" y="0"/>
                </a:lnTo>
                <a:lnTo>
                  <a:pt x="643671" y="643670"/>
                </a:lnTo>
                <a:lnTo>
                  <a:pt x="0" y="6436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5414093" y="1533956"/>
            <a:ext cx="12873907" cy="7724344"/>
          </a:xfrm>
          <a:custGeom>
            <a:avLst/>
            <a:gdLst/>
            <a:ahLst/>
            <a:cxnLst/>
            <a:rect r="r" b="b" t="t" l="l"/>
            <a:pathLst>
              <a:path h="7724344" w="12873907">
                <a:moveTo>
                  <a:pt x="0" y="0"/>
                </a:moveTo>
                <a:lnTo>
                  <a:pt x="12873907" y="0"/>
                </a:lnTo>
                <a:lnTo>
                  <a:pt x="12873907" y="7724344"/>
                </a:lnTo>
                <a:lnTo>
                  <a:pt x="0" y="7724344"/>
                </a:lnTo>
                <a:lnTo>
                  <a:pt x="0" y="0"/>
                </a:lnTo>
                <a:close/>
              </a:path>
            </a:pathLst>
          </a:custGeom>
          <a:blipFill>
            <a:blip r:embed="rId6"/>
            <a:stretch>
              <a:fillRect l="0" t="0" r="0" b="0"/>
            </a:stretch>
          </a:blipFill>
        </p:spPr>
      </p:sp>
      <p:sp>
        <p:nvSpPr>
          <p:cNvPr name="TextBox 8" id="8"/>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9" id="9"/>
          <p:cNvSpPr txBox="true"/>
          <p:nvPr/>
        </p:nvSpPr>
        <p:spPr>
          <a:xfrm rot="0">
            <a:off x="367915" y="1869233"/>
            <a:ext cx="6053533" cy="2988946"/>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Población extranjera vs. delitos</a:t>
            </a:r>
          </a:p>
        </p:txBody>
      </p:sp>
      <p:sp>
        <p:nvSpPr>
          <p:cNvPr name="TextBox 10" id="10"/>
          <p:cNvSpPr txBox="true"/>
          <p:nvPr/>
        </p:nvSpPr>
        <p:spPr>
          <a:xfrm rot="0">
            <a:off x="499240" y="5810293"/>
            <a:ext cx="4733777" cy="2332811"/>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Evolución paralela de la población extranjera en España y el número total de delitos en el país. No existe una relación directa o causal entre la inmigración y el incremento de la criminalidad. La presencia del migrante no representa criminalidad.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DE9E0"/>
        </a:solidFill>
      </p:bgPr>
    </p:bg>
    <p:spTree>
      <p:nvGrpSpPr>
        <p:cNvPr id="1" name=""/>
        <p:cNvGrpSpPr/>
        <p:nvPr/>
      </p:nvGrpSpPr>
      <p:grpSpPr>
        <a:xfrm>
          <a:off x="0" y="0"/>
          <a:ext cx="0" cy="0"/>
          <a:chOff x="0" y="0"/>
          <a:chExt cx="0" cy="0"/>
        </a:xfrm>
      </p:grpSpPr>
      <p:sp>
        <p:nvSpPr>
          <p:cNvPr name="Freeform 2" id="2"/>
          <p:cNvSpPr/>
          <p:nvPr/>
        </p:nvSpPr>
        <p:spPr>
          <a:xfrm flipH="false" flipV="false" rot="0">
            <a:off x="3216418" y="4752458"/>
            <a:ext cx="643670" cy="643670"/>
          </a:xfrm>
          <a:custGeom>
            <a:avLst/>
            <a:gdLst/>
            <a:ahLst/>
            <a:cxnLst/>
            <a:rect r="r" b="b" t="t" l="l"/>
            <a:pathLst>
              <a:path h="643670" w="643670">
                <a:moveTo>
                  <a:pt x="0" y="0"/>
                </a:moveTo>
                <a:lnTo>
                  <a:pt x="643671" y="0"/>
                </a:lnTo>
                <a:lnTo>
                  <a:pt x="643671" y="643670"/>
                </a:lnTo>
                <a:lnTo>
                  <a:pt x="0" y="643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945286" y="775598"/>
            <a:ext cx="10534481" cy="8597388"/>
          </a:xfrm>
          <a:custGeom>
            <a:avLst/>
            <a:gdLst/>
            <a:ahLst/>
            <a:cxnLst/>
            <a:rect r="r" b="b" t="t" l="l"/>
            <a:pathLst>
              <a:path h="8597388" w="10534481">
                <a:moveTo>
                  <a:pt x="0" y="0"/>
                </a:moveTo>
                <a:lnTo>
                  <a:pt x="10534481" y="0"/>
                </a:lnTo>
                <a:lnTo>
                  <a:pt x="10534481" y="8597389"/>
                </a:lnTo>
                <a:lnTo>
                  <a:pt x="0" y="8597389"/>
                </a:lnTo>
                <a:lnTo>
                  <a:pt x="0" y="0"/>
                </a:lnTo>
                <a:close/>
              </a:path>
            </a:pathLst>
          </a:custGeom>
          <a:blipFill>
            <a:blip r:embed="rId4"/>
            <a:stretch>
              <a:fillRect l="-49630" t="0" r="-13593" b="0"/>
            </a:stretch>
          </a:blipFill>
        </p:spPr>
      </p:sp>
      <p:sp>
        <p:nvSpPr>
          <p:cNvPr name="TextBox 4" id="4"/>
          <p:cNvSpPr txBox="true"/>
          <p:nvPr/>
        </p:nvSpPr>
        <p:spPr>
          <a:xfrm rot="0">
            <a:off x="608101" y="971550"/>
            <a:ext cx="4204316" cy="358775"/>
          </a:xfrm>
          <a:prstGeom prst="rect">
            <a:avLst/>
          </a:prstGeom>
        </p:spPr>
        <p:txBody>
          <a:bodyPr anchor="t" rtlCol="false" tIns="0" lIns="0" bIns="0" rIns="0">
            <a:spAutoFit/>
          </a:bodyPr>
          <a:lstStyle/>
          <a:p>
            <a:pPr algn="l">
              <a:lnSpc>
                <a:spcPts val="2800"/>
              </a:lnSpc>
            </a:pPr>
            <a:r>
              <a:rPr lang="en-US" sz="2000" spc="200">
                <a:solidFill>
                  <a:srgbClr val="000000"/>
                </a:solidFill>
                <a:latin typeface="Raleway"/>
                <a:ea typeface="Raleway"/>
                <a:cs typeface="Raleway"/>
                <a:sym typeface="Raleway"/>
              </a:rPr>
              <a:t>ANÁLISIS DE RESULTADOS</a:t>
            </a:r>
          </a:p>
        </p:txBody>
      </p:sp>
      <p:sp>
        <p:nvSpPr>
          <p:cNvPr name="TextBox 5" id="5"/>
          <p:cNvSpPr txBox="true"/>
          <p:nvPr/>
        </p:nvSpPr>
        <p:spPr>
          <a:xfrm rot="0">
            <a:off x="367915" y="1869233"/>
            <a:ext cx="6053533" cy="2988946"/>
          </a:xfrm>
          <a:prstGeom prst="rect">
            <a:avLst/>
          </a:prstGeom>
        </p:spPr>
        <p:txBody>
          <a:bodyPr anchor="t" rtlCol="false" tIns="0" lIns="0" bIns="0" rIns="0">
            <a:spAutoFit/>
          </a:bodyPr>
          <a:lstStyle/>
          <a:p>
            <a:pPr algn="l">
              <a:lnSpc>
                <a:spcPts val="7770"/>
              </a:lnSpc>
            </a:pPr>
            <a:r>
              <a:rPr lang="en-US" sz="7400" spc="-370">
                <a:solidFill>
                  <a:srgbClr val="000000"/>
                </a:solidFill>
                <a:latin typeface="Hagrid"/>
                <a:ea typeface="Hagrid"/>
                <a:cs typeface="Hagrid"/>
                <a:sym typeface="Hagrid"/>
              </a:rPr>
              <a:t>Población extranjera vs. delitos</a:t>
            </a:r>
          </a:p>
        </p:txBody>
      </p:sp>
      <p:sp>
        <p:nvSpPr>
          <p:cNvPr name="TextBox 6" id="6"/>
          <p:cNvSpPr txBox="true"/>
          <p:nvPr/>
        </p:nvSpPr>
        <p:spPr>
          <a:xfrm rot="0">
            <a:off x="499240" y="6643731"/>
            <a:ext cx="4733777" cy="665936"/>
          </a:xfrm>
          <a:prstGeom prst="rect">
            <a:avLst/>
          </a:prstGeom>
        </p:spPr>
        <p:txBody>
          <a:bodyPr anchor="t" rtlCol="false" tIns="0" lIns="0" bIns="0" rIns="0">
            <a:spAutoFit/>
          </a:bodyPr>
          <a:lstStyle/>
          <a:p>
            <a:pPr algn="l" marL="0" indent="0" lvl="0">
              <a:lnSpc>
                <a:spcPts val="2669"/>
              </a:lnSpc>
            </a:pPr>
            <a:r>
              <a:rPr lang="en-US" sz="1907">
                <a:solidFill>
                  <a:srgbClr val="000000"/>
                </a:solidFill>
                <a:latin typeface="Raleway"/>
                <a:ea typeface="Raleway"/>
                <a:cs typeface="Raleway"/>
                <a:sym typeface="Raleway"/>
              </a:rPr>
              <a:t>Heatmap de correlación entre población extranjera y delitos del 2015 al 2022.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DAGo2geR45Y</dc:identifier>
  <dcterms:modified xsi:type="dcterms:W3CDTF">2011-08-01T06:04:30Z</dcterms:modified>
  <cp:revision>1</cp:revision>
  <dc:title>Título: ¿Es el aumento de la criminalidad culpa de los inmigrantes?</dc:title>
</cp:coreProperties>
</file>

<file path=docProps/thumbnail.jpeg>
</file>